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 trokut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/>
              <a:t>Uredite stil podnaslova matrice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Prostoručno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Prostoručno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Prostoručno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avni poveznik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EB8E049-F64C-41BF-A8A2-4E22B2F49EAF}" type="datetimeFigureOut">
              <a:rPr lang="hr-HR" smtClean="0"/>
              <a:t>16.1.2026.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210CFED-F598-4D86-9A74-22C02FACBAE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8E049-F64C-41BF-A8A2-4E22B2F49EAF}" type="datetimeFigureOut">
              <a:rPr lang="hr-HR" smtClean="0"/>
              <a:t>16.1.2026.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0CFED-F598-4D86-9A74-22C02FACBAE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8E049-F64C-41BF-A8A2-4E22B2F49EAF}" type="datetimeFigureOut">
              <a:rPr lang="hr-HR" smtClean="0"/>
              <a:t>16.1.2026.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0CFED-F598-4D86-9A74-22C02FACBAE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8E049-F64C-41BF-A8A2-4E22B2F49EAF}" type="datetimeFigureOut">
              <a:rPr lang="hr-HR" smtClean="0"/>
              <a:t>16.1.2026.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0CFED-F598-4D86-9A74-22C02FACBAE0}" type="slidenum">
              <a:rPr lang="hr-HR" smtClean="0"/>
              <a:t>‹#›</a:t>
            </a:fld>
            <a:endParaRPr lang="hr-HR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8E049-F64C-41BF-A8A2-4E22B2F49EAF}" type="datetimeFigureOut">
              <a:rPr lang="hr-HR" smtClean="0"/>
              <a:t>16.1.2026.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0CFED-F598-4D86-9A74-22C02FACBAE0}" type="slidenum">
              <a:rPr lang="hr-HR" smtClean="0"/>
              <a:t>‹#›</a:t>
            </a:fld>
            <a:endParaRPr lang="hr-HR"/>
          </a:p>
        </p:txBody>
      </p:sp>
      <p:sp>
        <p:nvSpPr>
          <p:cNvPr id="7" name="Š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Š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8E049-F64C-41BF-A8A2-4E22B2F49EAF}" type="datetimeFigureOut">
              <a:rPr lang="hr-HR" smtClean="0"/>
              <a:t>16.1.2026.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0CFED-F598-4D86-9A74-22C02FACBAE0}" type="slidenum">
              <a:rPr lang="hr-HR" smtClean="0"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8E049-F64C-41BF-A8A2-4E22B2F49EAF}" type="datetimeFigureOut">
              <a:rPr lang="hr-HR" smtClean="0"/>
              <a:t>16.1.2026.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0CFED-F598-4D86-9A74-22C02FACBAE0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8E049-F64C-41BF-A8A2-4E22B2F49EAF}" type="datetimeFigureOut">
              <a:rPr lang="hr-HR" smtClean="0"/>
              <a:t>16.1.2026.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0CFED-F598-4D86-9A74-22C02FACBAE0}" type="slidenum">
              <a:rPr lang="hr-HR" smtClean="0"/>
              <a:t>‹#›</a:t>
            </a:fld>
            <a:endParaRPr lang="hr-HR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8E049-F64C-41BF-A8A2-4E22B2F49EAF}" type="datetimeFigureOut">
              <a:rPr lang="hr-HR" smtClean="0"/>
              <a:t>16.1.2026.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0CFED-F598-4D86-9A74-22C02FACBAE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3EB8E049-F64C-41BF-A8A2-4E22B2F49EAF}" type="datetimeFigureOut">
              <a:rPr lang="hr-HR" smtClean="0"/>
              <a:t>16.1.2026.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0CFED-F598-4D86-9A74-22C02FACBAE0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/>
              <a:t>Kliknite ikonu da biste dodali  sliku</a:t>
            </a:r>
            <a:endParaRPr kumimoji="0" lang="en-US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EB8E049-F64C-41BF-A8A2-4E22B2F49EAF}" type="datetimeFigureOut">
              <a:rPr lang="hr-HR" smtClean="0"/>
              <a:t>16.1.2026.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210CFED-F598-4D86-9A74-22C02FACBAE0}" type="slidenum">
              <a:rPr lang="hr-HR" smtClean="0"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rostoručno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utni trokut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Ravni poveznik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Š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učno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ručno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ravokutni trokut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Ravni poveznik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/>
              <a:t>Uredite stilove teksta matrice</a:t>
            </a:r>
          </a:p>
          <a:p>
            <a:pPr lvl="1" eaLnBrk="1" latinLnBrk="0" hangingPunct="1"/>
            <a:r>
              <a:rPr kumimoji="0" lang="hr-HR"/>
              <a:t>Druga razina</a:t>
            </a:r>
          </a:p>
          <a:p>
            <a:pPr lvl="2" eaLnBrk="1" latinLnBrk="0" hangingPunct="1"/>
            <a:r>
              <a:rPr kumimoji="0" lang="hr-HR"/>
              <a:t>Treća razina</a:t>
            </a:r>
          </a:p>
          <a:p>
            <a:pPr lvl="3" eaLnBrk="1" latinLnBrk="0" hangingPunct="1"/>
            <a:r>
              <a:rPr kumimoji="0" lang="hr-HR"/>
              <a:t>Četvrta razina</a:t>
            </a:r>
          </a:p>
          <a:p>
            <a:pPr lvl="4" eaLnBrk="1" latinLnBrk="0" hangingPunct="1"/>
            <a:r>
              <a:rPr kumimoji="0" lang="hr-HR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EB8E049-F64C-41BF-A8A2-4E22B2F49EAF}" type="datetimeFigureOut">
              <a:rPr lang="hr-HR" smtClean="0"/>
              <a:t>16.1.2026.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210CFED-F598-4D86-9A74-22C02FACBAE0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youtu.be/lL0IXiLEyV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800" dirty="0"/>
              <a:t>15. SIJEČANJ</a:t>
            </a:r>
            <a:br>
              <a:rPr lang="hr-HR" sz="2800" dirty="0"/>
            </a:br>
            <a:r>
              <a:rPr lang="hr-HR" sz="2800" dirty="0"/>
              <a:t>MEĐUNARODNO PRIZNANJE REPUBLIKE HRVATSKE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171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25.6. 1991. Hrvatski je sabor donio  Deklaraciju o proglašenju suverene i samostalne Republike Hrvatske</a:t>
            </a:r>
          </a:p>
          <a:p>
            <a:r>
              <a:rPr lang="hr-HR" dirty="0"/>
              <a:t>Europska zajednica tražila je odgodu od tri mjeseca i pregovore s ostalim republikama Jugoslavije</a:t>
            </a:r>
          </a:p>
          <a:p>
            <a:r>
              <a:rPr lang="hr-HR" dirty="0"/>
              <a:t>Brijunska deklaracija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5017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8. listopada 1991. – proglašenje neovisnosti Republike Hrvatske</a:t>
            </a:r>
          </a:p>
          <a:p>
            <a:r>
              <a:rPr lang="hr-HR" dirty="0">
                <a:hlinkClick r:id="rId2"/>
              </a:rPr>
              <a:t>https://youtu.be/lL0IXiLEyV0</a:t>
            </a:r>
            <a:endParaRPr lang="hr-HR" dirty="0"/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835699"/>
            <a:ext cx="4392488" cy="329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385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715" y="3128860"/>
            <a:ext cx="2236787" cy="299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90" y="3152672"/>
            <a:ext cx="2359025" cy="29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15" y="3212976"/>
            <a:ext cx="2378075" cy="29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/>
              <a:t>svojim ugledom i utjecajem međunarodno priznanje Hrvatske pomogli</a:t>
            </a:r>
            <a:r>
              <a:rPr lang="hr-HR" dirty="0"/>
              <a:t> su</a:t>
            </a:r>
            <a:r>
              <a:rPr lang="vi-VN" dirty="0"/>
              <a:t>:</a:t>
            </a:r>
          </a:p>
          <a:p>
            <a:r>
              <a:rPr lang="vi-VN" dirty="0"/>
              <a:t>papa Ivan Pavao II. </a:t>
            </a:r>
          </a:p>
          <a:p>
            <a:r>
              <a:rPr lang="vi-VN" dirty="0"/>
              <a:t>njemački i austrijski ministar vanjskih poslova Hans-Dietrich Genscher i </a:t>
            </a:r>
            <a:r>
              <a:rPr lang="vi-VN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Alois Mock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19132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 prosincu 1991. i siječnju 1992. Hrvatsku priznale Slovenija, Litva, Latvija, Ukrajina, Švedska, Island i Vatikan</a:t>
            </a:r>
          </a:p>
          <a:p>
            <a:r>
              <a:rPr lang="hr-HR" dirty="0"/>
              <a:t>15. siječnja 1992. isto učinile i sve članice Europske zajednice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7525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Danas obilježavamo </a:t>
            </a:r>
            <a:r>
              <a:rPr lang="hr-HR"/>
              <a:t>34 godine </a:t>
            </a:r>
            <a:r>
              <a:rPr lang="hr-HR" dirty="0"/>
              <a:t>od međunarodnog priznanja Republike Hrvatske</a:t>
            </a:r>
          </a:p>
          <a:p>
            <a:r>
              <a:rPr lang="hr-HR" dirty="0"/>
              <a:t>Iako je Hrvatska tada međunarodno priznata i postala je samostalna i suverena država u svijetu, trebalo je podnijeti još mnoge žrtve da bi to stvarno i postala, da bi bila jedinstvena i slobodna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08560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Proslava na Trgu bana Jelačića</a:t>
            </a: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963" y="1494500"/>
            <a:ext cx="6194073" cy="449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8424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”</a:t>
            </a:r>
            <a:r>
              <a:rPr lang="vi-VN" dirty="0"/>
              <a:t>Domovina je ovo: kad si u njezinu naručju, sve su muke života snošljive, u tuđini i bijeli kruh je crn, u domaji i crni krušac slast. Nešto te drži u vlasti, prepuštaš se da ravna tvojom sudbinom.</a:t>
            </a:r>
            <a:r>
              <a:rPr lang="hr-HR" dirty="0"/>
              <a:t>”</a:t>
            </a:r>
            <a:endParaRPr lang="vi-VN" dirty="0"/>
          </a:p>
          <a:p>
            <a:r>
              <a:rPr lang="vi-VN" dirty="0"/>
              <a:t>                                                                                                                        Marija Jurić Zagorka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0068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2465" y="1570706"/>
            <a:ext cx="5499069" cy="434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7570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Od proljeća 1989. u Hrvatskoj nastaju prve političke nekomunističke stranke</a:t>
            </a:r>
          </a:p>
          <a:p>
            <a:r>
              <a:rPr lang="hr-HR" altLang="sr-Latn-RS" dirty="0"/>
              <a:t>tadašnji Sabor početkom 1990. legalizirao i registrirao novonastale stranke</a:t>
            </a:r>
          </a:p>
          <a:p>
            <a:r>
              <a:rPr lang="hr-HR" dirty="0"/>
              <a:t>Prva stranka bila je Hrvatski socijalno – liberalni savez Vlade Gotovca</a:t>
            </a:r>
          </a:p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altLang="sr-Latn-RS" sz="4400" dirty="0"/>
              <a:t>Prvi višestranački izbori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7048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r-HR" altLang="sr-Latn-RS" dirty="0"/>
              <a:t>zalaganje političkih stranaka za:</a:t>
            </a:r>
          </a:p>
          <a:p>
            <a:pPr lvl="1">
              <a:lnSpc>
                <a:spcPct val="150000"/>
              </a:lnSpc>
            </a:pPr>
            <a:r>
              <a:rPr lang="hr-HR" altLang="sr-Latn-RS" dirty="0"/>
              <a:t>demokratski ustroj vlasti </a:t>
            </a:r>
          </a:p>
          <a:p>
            <a:pPr lvl="1">
              <a:lnSpc>
                <a:spcPct val="150000"/>
              </a:lnSpc>
            </a:pPr>
            <a:r>
              <a:rPr lang="hr-HR" altLang="sr-Latn-RS" dirty="0"/>
              <a:t>višestranački sustav</a:t>
            </a:r>
          </a:p>
          <a:p>
            <a:pPr lvl="1">
              <a:lnSpc>
                <a:spcPct val="150000"/>
              </a:lnSpc>
            </a:pPr>
            <a:r>
              <a:rPr lang="hr-HR" altLang="sr-Latn-RS" dirty="0"/>
              <a:t>tržišno gospodarstvo </a:t>
            </a:r>
          </a:p>
          <a:p>
            <a:pPr lvl="1">
              <a:lnSpc>
                <a:spcPct val="150000"/>
              </a:lnSpc>
            </a:pPr>
            <a:r>
              <a:rPr lang="hr-HR" altLang="sr-Latn-RS" dirty="0"/>
              <a:t>građanska prava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2537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hr-HR" altLang="sr-Latn-RS" b="1" dirty="0"/>
              <a:t>22. travnja i 6. svibnja 1990.</a:t>
            </a:r>
          </a:p>
          <a:p>
            <a:pPr>
              <a:lnSpc>
                <a:spcPct val="140000"/>
              </a:lnSpc>
            </a:pPr>
            <a:r>
              <a:rPr lang="hr-HR" altLang="sr-Latn-RS" dirty="0"/>
              <a:t>prvi višestranački izbori u Hrvatskoj poslije Drugoga svjetskog rata </a:t>
            </a:r>
          </a:p>
          <a:p>
            <a:pPr>
              <a:lnSpc>
                <a:spcPct val="140000"/>
              </a:lnSpc>
            </a:pPr>
            <a:r>
              <a:rPr lang="hr-HR" altLang="sr-Latn-RS" dirty="0"/>
              <a:t>izborna pobjeda - </a:t>
            </a:r>
            <a:r>
              <a:rPr lang="hr-HR" altLang="sr-Latn-RS" b="1" dirty="0"/>
              <a:t>Hrvatska demokratska zajednica</a:t>
            </a:r>
            <a:r>
              <a:rPr lang="hr-HR" altLang="sr-Latn-RS" dirty="0"/>
              <a:t> predvođena prvim predsjednikom Hrvatske </a:t>
            </a:r>
            <a:r>
              <a:rPr lang="hr-HR" altLang="sr-Latn-RS" b="1" dirty="0"/>
              <a:t>Franjom Tuđmanom 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491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vi-VN" dirty="0"/>
              <a:t>Franjo Tuđman</a:t>
            </a:r>
          </a:p>
          <a:p>
            <a:r>
              <a:rPr lang="vi-VN" dirty="0"/>
              <a:t>prvi hrvatski predsjednik (Veliko Trgovišće,                14. svibnja 1922. – Zagreb, 10. prosinca 1999.)</a:t>
            </a:r>
          </a:p>
          <a:p>
            <a:endParaRPr lang="hr-H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194" y="1444625"/>
            <a:ext cx="3027436" cy="394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425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konstituiranje višestranačkog Sabora                    30. svibnja 1990.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altLang="sr-Latn-RS" sz="4400" dirty="0"/>
              <a:t>Demokratska vlada i Ustav Republike Hrvatske</a:t>
            </a:r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80928"/>
            <a:ext cx="350520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0283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Markov trg 30. svibnja 1990.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561" y="1481138"/>
            <a:ext cx="457687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5287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19.5.1991. proveden je referendum u Hrvatskoj</a:t>
            </a:r>
          </a:p>
          <a:p>
            <a:r>
              <a:rPr lang="hr-HR" dirty="0"/>
              <a:t>Na referendum je izašlo 83,56% stanovnika Hrvatske s pravom glasa</a:t>
            </a:r>
          </a:p>
          <a:p>
            <a:r>
              <a:rPr lang="hr-HR" dirty="0"/>
              <a:t>Njih 94,17% izjasnilo se za samostalnu Hrvatsku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Referendum u Hrvatskoj</a:t>
            </a:r>
          </a:p>
        </p:txBody>
      </p:sp>
    </p:spTree>
    <p:extLst>
      <p:ext uri="{BB962C8B-B14F-4D97-AF65-F5344CB8AC3E}">
        <p14:creationId xmlns:p14="http://schemas.microsoft.com/office/powerpoint/2010/main" val="6724378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milanje">
  <a:themeElements>
    <a:clrScheme name="Kapital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Gomil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Gomil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80</TotalTime>
  <Words>368</Words>
  <Application>Microsoft Office PowerPoint</Application>
  <PresentationFormat>Prikaz na zaslonu (4:3)</PresentationFormat>
  <Paragraphs>37</Paragraphs>
  <Slides>16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1" baseType="lpstr">
      <vt:lpstr>Lucida Sans Unicode</vt:lpstr>
      <vt:lpstr>Verdana</vt:lpstr>
      <vt:lpstr>Wingdings 2</vt:lpstr>
      <vt:lpstr>Wingdings 3</vt:lpstr>
      <vt:lpstr>Gomilanje</vt:lpstr>
      <vt:lpstr>15. SIJEČANJ MEĐUNARODNO PRIZNANJE REPUBLIKE HRVATSKE</vt:lpstr>
      <vt:lpstr>PowerPoint prezentacija</vt:lpstr>
      <vt:lpstr>Prvi višestranački izbori</vt:lpstr>
      <vt:lpstr>PowerPoint prezentacija</vt:lpstr>
      <vt:lpstr>PowerPoint prezentacija</vt:lpstr>
      <vt:lpstr>PowerPoint prezentacija</vt:lpstr>
      <vt:lpstr>Demokratska vlada i Ustav Republike Hrvatske</vt:lpstr>
      <vt:lpstr>Markov trg 30. svibnja 1990.</vt:lpstr>
      <vt:lpstr>Referendum u Hrvatskoj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Proslava na Trgu bana Jelačića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15. SIJEČANJ MEĐUNARODNO PRIZNANJE REPUBLIKE HRVATSKE</dc:title>
  <dc:creator>Ivana</dc:creator>
  <cp:lastModifiedBy>Ucenik</cp:lastModifiedBy>
  <cp:revision>9</cp:revision>
  <dcterms:created xsi:type="dcterms:W3CDTF">2018-01-14T19:20:31Z</dcterms:created>
  <dcterms:modified xsi:type="dcterms:W3CDTF">2026-01-16T09:28:48Z</dcterms:modified>
</cp:coreProperties>
</file>