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Radioamaterizam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600" b="1" dirty="0"/>
              <a:t>HAMRADIO 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01" y="201370"/>
            <a:ext cx="2980943" cy="2912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27" y="209006"/>
            <a:ext cx="2904607" cy="2904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011" y="554221"/>
            <a:ext cx="3932708" cy="220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73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2060"/>
                </a:solidFill>
              </a:rPr>
              <a:t>ODRŽAVANJE VEZE RADIOFONIJOM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Ako je poziv čula neka postaja , primjerice postaja pod pozivnom oznakom DL1ZB ona će pozvati : </a:t>
            </a:r>
          </a:p>
          <a:p>
            <a:r>
              <a:rPr lang="hr-HR" dirty="0">
                <a:solidFill>
                  <a:srgbClr val="002060"/>
                </a:solidFill>
              </a:rPr>
              <a:t>9A1CEU, 9A1CEU poziva te DL1ZB, DL1ZB  i sluša </a:t>
            </a:r>
            <a:r>
              <a:rPr lang="hr-HR" dirty="0">
                <a:solidFill>
                  <a:srgbClr val="FF0000"/>
                </a:solidFill>
              </a:rPr>
              <a:t>( nine alpha one Charlie, Echo, Uniform, nine alpha one Charlie, Echo, Uniform calling you delta lima one zulu bravo, delta lima one zulu bravo and listening)</a:t>
            </a:r>
            <a:r>
              <a:rPr lang="hr-HR" dirty="0"/>
              <a:t>.</a:t>
            </a:r>
            <a:endParaRPr lang="hr-HR" dirty="0">
              <a:solidFill>
                <a:srgbClr val="0070C0"/>
              </a:solidFill>
            </a:endParaRPr>
          </a:p>
          <a:p>
            <a:r>
              <a:rPr lang="hr-HR" dirty="0"/>
              <a:t>Na poziv se odgovara sricanjem pozivne oznake postaje koja je zvala, svoje pozivne oznake i obvezno se daje:</a:t>
            </a:r>
          </a:p>
          <a:p>
            <a:pPr>
              <a:buNone/>
            </a:pPr>
            <a:r>
              <a:rPr lang="hr-HR" dirty="0"/>
              <a:t>    - ocjena o čujnosti, </a:t>
            </a:r>
          </a:p>
          <a:p>
            <a:pPr>
              <a:buNone/>
            </a:pPr>
            <a:r>
              <a:rPr lang="hr-HR" dirty="0"/>
              <a:t>    - podatak omjestu odakle se odašilje signal    (QTH)</a:t>
            </a:r>
          </a:p>
          <a:p>
            <a:pPr>
              <a:buNone/>
            </a:pPr>
            <a:r>
              <a:rPr lang="hr-HR" dirty="0"/>
              <a:t>    - tvoje 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9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2060"/>
                </a:solidFill>
              </a:rPr>
              <a:t>Ocjena čujnosti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7166957" y="1175657"/>
            <a:ext cx="4338674" cy="523820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r-HR" b="1" dirty="0">
                <a:solidFill>
                  <a:srgbClr val="00B050"/>
                </a:solidFill>
              </a:rPr>
              <a:t>RAZUMLJIVOST</a:t>
            </a:r>
          </a:p>
          <a:p>
            <a:r>
              <a:rPr lang="hr-HR" b="1" dirty="0"/>
              <a:t>R=1  </a:t>
            </a:r>
            <a:r>
              <a:rPr lang="hr-HR" dirty="0"/>
              <a:t>nerazumljiv signal</a:t>
            </a:r>
          </a:p>
          <a:p>
            <a:r>
              <a:rPr lang="hr-HR" b="1" dirty="0"/>
              <a:t>R=2  </a:t>
            </a:r>
            <a:r>
              <a:rPr lang="hr-HR" dirty="0"/>
              <a:t>jedva razumljiv</a:t>
            </a:r>
          </a:p>
          <a:p>
            <a:r>
              <a:rPr lang="hr-HR" b="1" dirty="0"/>
              <a:t>R=3  </a:t>
            </a:r>
            <a:r>
              <a:rPr lang="hr-HR" dirty="0"/>
              <a:t>razumljiv uz znatne napore</a:t>
            </a:r>
          </a:p>
          <a:p>
            <a:r>
              <a:rPr lang="hr-HR" b="1" dirty="0"/>
              <a:t>R=4  </a:t>
            </a:r>
            <a:r>
              <a:rPr lang="hr-HR" dirty="0"/>
              <a:t>razumljiv bez teškoća</a:t>
            </a:r>
          </a:p>
          <a:p>
            <a:r>
              <a:rPr lang="hr-HR" b="1" dirty="0"/>
              <a:t>R=5  </a:t>
            </a:r>
            <a:r>
              <a:rPr lang="hr-HR" dirty="0"/>
              <a:t>savršeno razumljiv</a:t>
            </a:r>
          </a:p>
          <a:p>
            <a:pPr>
              <a:buNone/>
            </a:pPr>
            <a:r>
              <a:rPr lang="hr-HR" b="1" dirty="0">
                <a:solidFill>
                  <a:srgbClr val="00B050"/>
                </a:solidFill>
              </a:rPr>
              <a:t>       SNAGA</a:t>
            </a:r>
          </a:p>
          <a:p>
            <a:r>
              <a:rPr lang="hr-HR" b="1" dirty="0"/>
              <a:t>S=1  </a:t>
            </a:r>
            <a:r>
              <a:rPr lang="hr-HR" dirty="0"/>
              <a:t>slab jedva primjetan signal</a:t>
            </a:r>
          </a:p>
          <a:p>
            <a:r>
              <a:rPr lang="hr-HR" b="1" dirty="0"/>
              <a:t>S=2  </a:t>
            </a:r>
            <a:r>
              <a:rPr lang="hr-HR" dirty="0"/>
              <a:t>vrlo slab signal</a:t>
            </a:r>
          </a:p>
          <a:p>
            <a:r>
              <a:rPr lang="hr-HR" b="1" dirty="0"/>
              <a:t>S=3  </a:t>
            </a:r>
            <a:r>
              <a:rPr lang="hr-HR" dirty="0"/>
              <a:t>slab signal</a:t>
            </a:r>
          </a:p>
          <a:p>
            <a:r>
              <a:rPr lang="hr-HR" b="1" dirty="0"/>
              <a:t>S=4  </a:t>
            </a:r>
            <a:r>
              <a:rPr lang="hr-HR" dirty="0"/>
              <a:t>osrednji signal</a:t>
            </a:r>
          </a:p>
          <a:p>
            <a:r>
              <a:rPr lang="hr-HR" b="1" dirty="0"/>
              <a:t>S=5  </a:t>
            </a:r>
            <a:r>
              <a:rPr lang="hr-HR" dirty="0"/>
              <a:t>prilično dobar signal</a:t>
            </a:r>
          </a:p>
          <a:p>
            <a:r>
              <a:rPr lang="hr-HR" b="1" dirty="0"/>
              <a:t>S=6 </a:t>
            </a:r>
            <a:r>
              <a:rPr lang="hr-HR" dirty="0"/>
              <a:t> dobar signal</a:t>
            </a:r>
          </a:p>
          <a:p>
            <a:r>
              <a:rPr lang="hr-HR" b="1" dirty="0"/>
              <a:t>S=7  </a:t>
            </a:r>
            <a:r>
              <a:rPr lang="hr-HR" dirty="0"/>
              <a:t>umjereno jak signal</a:t>
            </a:r>
          </a:p>
          <a:p>
            <a:r>
              <a:rPr lang="hr-HR" b="1" dirty="0"/>
              <a:t>S=8  </a:t>
            </a:r>
            <a:r>
              <a:rPr lang="hr-HR" dirty="0"/>
              <a:t>jak signal</a:t>
            </a:r>
          </a:p>
          <a:p>
            <a:r>
              <a:rPr lang="hr-HR" b="1" dirty="0"/>
              <a:t>S=9  </a:t>
            </a:r>
            <a:r>
              <a:rPr lang="hr-HR" dirty="0"/>
              <a:t>vrlo jak signal</a:t>
            </a:r>
            <a:endParaRPr lang="en-US" b="1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2589212" y="1580606"/>
            <a:ext cx="4342893" cy="43224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1600" b="1" dirty="0"/>
              <a:t>      OCJENA ČUJNOSTI</a:t>
            </a:r>
          </a:p>
          <a:p>
            <a:r>
              <a:rPr lang="hr-HR" sz="1600" dirty="0"/>
              <a:t>U radiotelefoniji daju se dva podatka :</a:t>
            </a:r>
          </a:p>
          <a:p>
            <a:pPr>
              <a:buNone/>
            </a:pPr>
            <a:r>
              <a:rPr lang="hr-HR" sz="1600" dirty="0"/>
              <a:t>      a/ </a:t>
            </a:r>
            <a:r>
              <a:rPr lang="hr-HR" sz="1600" b="1" dirty="0">
                <a:solidFill>
                  <a:srgbClr val="00B050"/>
                </a:solidFill>
              </a:rPr>
              <a:t>Razumljivost signala </a:t>
            </a:r>
          </a:p>
          <a:p>
            <a:pPr>
              <a:buNone/>
            </a:pPr>
            <a:r>
              <a:rPr lang="hr-HR" sz="1600" dirty="0"/>
              <a:t>         (skraćeno R) koja se </a:t>
            </a:r>
          </a:p>
          <a:p>
            <a:pPr>
              <a:buNone/>
            </a:pPr>
            <a:r>
              <a:rPr lang="hr-HR" sz="1600" dirty="0"/>
              <a:t>         ocjenjuje s ocjenom od 1 do 5.</a:t>
            </a:r>
          </a:p>
          <a:p>
            <a:pPr>
              <a:buNone/>
            </a:pPr>
            <a:r>
              <a:rPr lang="hr-HR" sz="1600" dirty="0"/>
              <a:t>      b/ </a:t>
            </a:r>
            <a:r>
              <a:rPr lang="hr-HR" sz="1600" b="1" dirty="0">
                <a:solidFill>
                  <a:srgbClr val="00B050"/>
                </a:solidFill>
              </a:rPr>
              <a:t>Snaga signala </a:t>
            </a:r>
            <a:r>
              <a:rPr lang="hr-HR" sz="1600" dirty="0"/>
              <a:t>koja se ocjenjuje  s ocjenom od 1 do 9.</a:t>
            </a:r>
          </a:p>
          <a:p>
            <a:r>
              <a:rPr lang="hr-HR" sz="1600" dirty="0"/>
              <a:t>Zajednički naziv za ocjenu čujnosti je “RS” skala (radiotelgrafiji “RST” jer se ocjenjuje i kvalitet tona (T) signala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67632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2060"/>
                </a:solidFill>
              </a:rPr>
              <a:t>ODRŽAVANJE VEZE RADIOFONIJOM</a:t>
            </a:r>
            <a:br>
              <a:rPr lang="hr-HR" dirty="0">
                <a:solidFill>
                  <a:srgbClr val="002060"/>
                </a:solidFill>
              </a:rPr>
            </a:br>
            <a:r>
              <a:rPr lang="hr-HR" dirty="0">
                <a:solidFill>
                  <a:srgbClr val="002060"/>
                </a:solidFill>
              </a:rPr>
              <a:t>Hrvatski jezik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Odziv na poziv korespodenta nakon tvog CQ glasi :</a:t>
            </a:r>
          </a:p>
          <a:p>
            <a:r>
              <a:rPr lang="hr-HR" dirty="0"/>
              <a:t>DL1ZB, DL1ZB ovdje 9A1CEU. Dobar dan (ovisno o dobu dana) dragi prijatelju (može i kratica “old man”) puno hvala na tvom pozivu.</a:t>
            </a:r>
          </a:p>
          <a:p>
            <a:r>
              <a:rPr lang="hr-HR" dirty="0"/>
              <a:t> Tvoj raport je 59 (primjerice – korespodentov signal se ocjenjuje prema “RS” skali). </a:t>
            </a:r>
          </a:p>
          <a:p>
            <a:r>
              <a:rPr lang="hr-HR" dirty="0"/>
              <a:t>Moj QTH je OZALJ ; Osijek, Zagreb, Adria, Lika, Jadran. </a:t>
            </a:r>
          </a:p>
          <a:p>
            <a:r>
              <a:rPr lang="hr-HR" dirty="0"/>
              <a:t>Moje je ime ........... (dadeš tvoje ime uz sricanje)</a:t>
            </a:r>
          </a:p>
          <a:p>
            <a:r>
              <a:rPr lang="hr-HR" dirty="0"/>
              <a:t>Da li si me razumio ?</a:t>
            </a:r>
          </a:p>
          <a:p>
            <a:r>
              <a:rPr lang="hr-HR" dirty="0"/>
              <a:t>DL1ZB ovdje 9A1CEU prijem ( ili sluša).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32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2060"/>
                </a:solidFill>
              </a:rPr>
              <a:t>ODRŽAVANJE VEZE RADIOFONIJOM</a:t>
            </a:r>
            <a:br>
              <a:rPr lang="hr-HR" dirty="0">
                <a:solidFill>
                  <a:srgbClr val="002060"/>
                </a:solidFill>
              </a:rPr>
            </a:br>
            <a:r>
              <a:rPr lang="hr-HR" dirty="0">
                <a:solidFill>
                  <a:srgbClr val="002060"/>
                </a:solidFill>
              </a:rPr>
              <a:t>Engleski jezik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Delta lima one zulu bravo, deta lima one zulu bravo here nine alpha one cherlie, echo, uniform.</a:t>
            </a:r>
          </a:p>
          <a:p>
            <a:r>
              <a:rPr lang="hr-HR" dirty="0">
                <a:solidFill>
                  <a:srgbClr val="FF0000"/>
                </a:solidFill>
              </a:rPr>
              <a:t>Good day dear old man and thank you for your call.</a:t>
            </a:r>
          </a:p>
          <a:p>
            <a:r>
              <a:rPr lang="hr-HR" dirty="0">
                <a:solidFill>
                  <a:srgbClr val="FF0000"/>
                </a:solidFill>
              </a:rPr>
              <a:t>Your report is 59, 59.</a:t>
            </a:r>
          </a:p>
          <a:p>
            <a:r>
              <a:rPr lang="hr-HR" dirty="0">
                <a:solidFill>
                  <a:srgbClr val="FF0000"/>
                </a:solidFill>
              </a:rPr>
              <a:t>My QTH is Ozalj; oscar, zulu, alpha, lima, juliet.</a:t>
            </a:r>
          </a:p>
          <a:p>
            <a:r>
              <a:rPr lang="hr-HR" dirty="0">
                <a:solidFill>
                  <a:srgbClr val="FF0000"/>
                </a:solidFill>
              </a:rPr>
              <a:t>My name is ..........  </a:t>
            </a:r>
            <a:r>
              <a:rPr lang="hr-HR" dirty="0"/>
              <a:t>(ponovi dva puta)</a:t>
            </a:r>
          </a:p>
          <a:p>
            <a:r>
              <a:rPr lang="hr-HR" dirty="0">
                <a:solidFill>
                  <a:srgbClr val="FF0000"/>
                </a:solidFill>
              </a:rPr>
              <a:t>Did you coppy?</a:t>
            </a:r>
          </a:p>
          <a:p>
            <a:r>
              <a:rPr lang="hr-HR" dirty="0">
                <a:solidFill>
                  <a:srgbClr val="FF0000"/>
                </a:solidFill>
              </a:rPr>
              <a:t>Delta lima one zulu bravo from (here) nine alpha one cherlie, echo, uniform over (listening).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92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2060"/>
                </a:solidFill>
              </a:rPr>
              <a:t>ODRŽAVANJE VEZE RADIOFONIJOM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Korespodent će na sličan način dati podatke o tvojoj čujnosti kod njega te svoj QTH i te predati mikrofon tebi.</a:t>
            </a:r>
          </a:p>
          <a:p>
            <a:r>
              <a:rPr lang="hr-HR" dirty="0"/>
              <a:t>U drugoj relaciji se obično obostrano :</a:t>
            </a:r>
          </a:p>
          <a:p>
            <a:pPr>
              <a:buNone/>
            </a:pPr>
            <a:r>
              <a:rPr lang="hr-HR" dirty="0"/>
              <a:t>     a/ zahvali na raportu- ako je dobar </a:t>
            </a:r>
          </a:p>
          <a:p>
            <a:pPr>
              <a:buNone/>
            </a:pPr>
            <a:r>
              <a:rPr lang="hr-HR" dirty="0"/>
              <a:t>     b/ potvrdi da će mu se poslati potvrda veze (QSL karta)</a:t>
            </a:r>
          </a:p>
          <a:p>
            <a:pPr>
              <a:buNone/>
            </a:pPr>
            <a:r>
              <a:rPr lang="hr-HR" dirty="0"/>
              <a:t>     c/ Razmijene  podaci o vremenu i temperaturi</a:t>
            </a:r>
          </a:p>
          <a:p>
            <a:pPr>
              <a:buNone/>
            </a:pPr>
            <a:r>
              <a:rPr lang="hr-HR" dirty="0"/>
              <a:t>     d/ Razmijene podaci o uređaju i anteni koje </a:t>
            </a:r>
          </a:p>
          <a:p>
            <a:pPr>
              <a:buNone/>
            </a:pPr>
            <a:r>
              <a:rPr lang="hr-HR" dirty="0"/>
              <a:t>          upotrebljavaš </a:t>
            </a:r>
          </a:p>
          <a:p>
            <a:pPr>
              <a:buNone/>
            </a:pPr>
            <a:r>
              <a:rPr lang="hr-HR" dirty="0"/>
              <a:t>     e/Na kraju se zahvali na vezi i pošalje pozdrav (73) i </a:t>
            </a:r>
          </a:p>
          <a:p>
            <a:pPr>
              <a:buNone/>
            </a:pPr>
            <a:r>
              <a:rPr lang="hr-HR" dirty="0"/>
              <a:t>        želja da se ponovo sretnete na opsegu.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9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4310152" cy="1280890"/>
          </a:xfrm>
        </p:spPr>
        <p:txBody>
          <a:bodyPr/>
          <a:lstStyle/>
          <a:p>
            <a:r>
              <a:rPr lang="hr-HR" dirty="0"/>
              <a:t>Tablica sricanja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80514" y="0"/>
            <a:ext cx="3916815" cy="688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8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Brojevi i interpunkcije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>
            <a:normAutofit lnSpcReduction="10000"/>
          </a:bodyPr>
          <a:lstStyle/>
          <a:p>
            <a:pPr lvl="0"/>
            <a:r>
              <a:rPr lang="hr-HR" dirty="0"/>
              <a:t>jednoznamenkasti brojevi  izgovaraju se po popisu sricanja</a:t>
            </a:r>
          </a:p>
          <a:p>
            <a:pPr lvl="0"/>
            <a:r>
              <a:rPr lang="hr-HR" dirty="0"/>
              <a:t>dvoznamenkasti  i troznamenkasti  brojevi izgovaraju se odjednom ( 31-tridesetjedan, 125-stodvadesetpet)</a:t>
            </a:r>
          </a:p>
          <a:p>
            <a:pPr lvl="0"/>
            <a:r>
              <a:rPr lang="hr-HR" dirty="0"/>
              <a:t>četveroznamenkasti  broj dijeli se na dva dijela po dva broja ( 8925-osamdesetdevet dvadesetpet)</a:t>
            </a:r>
          </a:p>
          <a:p>
            <a:pPr lvl="0"/>
            <a:r>
              <a:rPr lang="hr-HR" dirty="0"/>
              <a:t>cijeli brojevi sa 5 ili više znamenaka dijele  se od početka broja slijeva na desno na dva broja, a kod neparnog broja znamenaka dijeli se tako da na kraju ostanu tri znamenke(23246-dvadesettri dvjestočetrdesetšest)</a:t>
            </a:r>
          </a:p>
          <a:p>
            <a:pPr lvl="0"/>
            <a:r>
              <a:rPr lang="hr-HR" dirty="0"/>
              <a:t>razlomak se izgovara tako da se prvo izgovara broj u brojniku, izraz RAZLOMAČKA CRTA, broj u nazivniku</a:t>
            </a:r>
          </a:p>
          <a:p>
            <a:pPr lvl="0"/>
            <a:r>
              <a:rPr lang="hr-HR" dirty="0"/>
              <a:t>decimalni broj  se izgovara  izgovaranjem cijelog broj, izraza ZAREZ i broja iz zareza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15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Radioamaterizam je...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Jedna od aktivnosti tehničke kulture koja se bavi komuniciranjem korištenjem radijskih valova.</a:t>
            </a:r>
          </a:p>
          <a:p>
            <a:r>
              <a:rPr lang="hr-HR" dirty="0"/>
              <a:t>Radioamaterizam je svako samostalno i organizirano bavljenje radiotehnikom, radiokomunikacijama, elektronikom, informatikom i općenito tehnikom potrebnom za komuniciranje bez finacijske ili neke druge koristi</a:t>
            </a:r>
          </a:p>
          <a:p>
            <a:r>
              <a:rPr lang="hr-HR" dirty="0"/>
              <a:t>Aktivnosti radioamatera</a:t>
            </a:r>
          </a:p>
          <a:p>
            <a:pPr lvl="1"/>
            <a:r>
              <a:rPr lang="hr-HR" dirty="0"/>
              <a:t>Radiokomunikacije</a:t>
            </a:r>
          </a:p>
          <a:p>
            <a:pPr lvl="1"/>
            <a:r>
              <a:rPr lang="hr-HR" dirty="0"/>
              <a:t>Radiogoniometrija</a:t>
            </a:r>
          </a:p>
          <a:p>
            <a:pPr lvl="1"/>
            <a:r>
              <a:rPr lang="hr-HR" dirty="0"/>
              <a:t>Informatika</a:t>
            </a:r>
          </a:p>
          <a:p>
            <a:pPr lvl="1"/>
            <a:r>
              <a:rPr lang="hr-HR" dirty="0"/>
              <a:t>Elektornika i radiokonstruktorstvo</a:t>
            </a:r>
          </a:p>
          <a:p>
            <a:pPr lvl="1"/>
            <a:r>
              <a:rPr lang="hr-HR" dirty="0"/>
              <a:t>Audiovizuelne komunikacije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99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2060"/>
                </a:solidFill>
              </a:rPr>
              <a:t>RADIOAMATERSKI JEZIK</a:t>
            </a:r>
            <a:r>
              <a:rPr lang="hr-HR" dirty="0"/>
              <a:t>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Identifikacija – koriste se pozivne oznake = radioamaterska imena i prezimena</a:t>
            </a:r>
          </a:p>
          <a:p>
            <a:r>
              <a:rPr lang="hr-HR" dirty="0"/>
              <a:t>Riječ </a:t>
            </a:r>
            <a:r>
              <a:rPr lang="hr-HR" b="1" dirty="0"/>
              <a:t>HAM </a:t>
            </a:r>
            <a:r>
              <a:rPr lang="hr-HR" dirty="0"/>
              <a:t>znači radioamaterski operator.</a:t>
            </a:r>
          </a:p>
          <a:p>
            <a:r>
              <a:rPr lang="hr-HR" dirty="0"/>
              <a:t>Radioamateri se jedan drugome obraćaju isključivo po imenu a ne s “gospodin”, “gospođa” itd.</a:t>
            </a:r>
          </a:p>
          <a:p>
            <a:r>
              <a:rPr lang="hr-HR" dirty="0"/>
              <a:t>Radioamaterski bonton kaže da se u pisanoj komunikaciji pozdravljamo s 73, a ne “sa štovanjem i sl.</a:t>
            </a:r>
          </a:p>
          <a:p>
            <a:r>
              <a:rPr lang="hr-HR" dirty="0"/>
              <a:t>Izbjegavamo preveliku upotrebu kratica u radiofonijskim vezama.</a:t>
            </a:r>
          </a:p>
          <a:p>
            <a:r>
              <a:rPr lang="hr-HR" dirty="0"/>
              <a:t>U razgovorima korištenjem Morseove abecede koriste se skraćenice: amaterske i  tzv Q code</a:t>
            </a:r>
          </a:p>
          <a:p>
            <a:r>
              <a:rPr lang="hr-HR" dirty="0"/>
              <a:t>Pri komunikaciji korištnjem računala i u digitalnom prijenosu koriste se skraćenice, pretežno amaterske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36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POZIVNE OZNAKE</a:t>
            </a:r>
            <a:br>
              <a:rPr lang="hr-HR" dirty="0"/>
            </a:br>
            <a:r>
              <a:rPr lang="hr-HR" dirty="0"/>
              <a:t>9A1CEU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Radioamaterska imena i prezimena</a:t>
            </a:r>
          </a:p>
          <a:p>
            <a:r>
              <a:rPr lang="hr-HR" dirty="0"/>
              <a:t>Sastoje se od prefiksa i sufiksa</a:t>
            </a:r>
          </a:p>
          <a:p>
            <a:pPr lvl="1"/>
            <a:r>
              <a:rPr lang="hr-HR" dirty="0"/>
              <a:t>Prefiks označava državu iz koje je radioamaterska postaja</a:t>
            </a:r>
          </a:p>
          <a:p>
            <a:pPr lvl="1"/>
            <a:r>
              <a:rPr lang="hr-HR" dirty="0"/>
              <a:t>Sufiks kombinacija slova koja se dojdeljuje prema pravilu koje propisuje država</a:t>
            </a:r>
          </a:p>
          <a:p>
            <a:endParaRPr lang="hr-HR" dirty="0"/>
          </a:p>
          <a:p>
            <a:r>
              <a:rPr lang="hr-HR" dirty="0"/>
              <a:t>Prefiks Hrvatske  9A uz dodatak broja koji se dodjeluje prema pravilniku</a:t>
            </a:r>
          </a:p>
          <a:p>
            <a:r>
              <a:rPr lang="hr-HR" dirty="0"/>
              <a:t>Sufiks – kod radioamatera  1 do 3 slova</a:t>
            </a:r>
          </a:p>
          <a:p>
            <a:r>
              <a:rPr lang="hr-HR" dirty="0"/>
              <a:t> Sufiks u drugim službama može biti 4 slova – zračni promet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lvl="1"/>
            <a:endParaRPr lang="hr-HR" dirty="0"/>
          </a:p>
          <a:p>
            <a:pPr marL="457200" lvl="1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89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UPORABA POZIVNE OZNAKE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Book Antiqua" pitchFamily="18" charset="0"/>
              </a:rPr>
              <a:t>Pozivna oznaka se upotrebljava na početku i kraju svake radijske komunikacije ili nakon svakih 10 minuta.</a:t>
            </a:r>
          </a:p>
          <a:p>
            <a:r>
              <a:rPr lang="hr-HR" dirty="0">
                <a:latin typeface="Book Antiqua" pitchFamily="18" charset="0"/>
              </a:rPr>
              <a:t>Najčešći primjeri :</a:t>
            </a:r>
          </a:p>
          <a:p>
            <a:pPr>
              <a:buNone/>
            </a:pPr>
            <a:r>
              <a:rPr lang="hr-HR" dirty="0">
                <a:latin typeface="Book Antiqua" pitchFamily="18" charset="0"/>
              </a:rPr>
              <a:t>    a/Pozivna oznaka se upotrebljava kod pozivanja </a:t>
            </a:r>
          </a:p>
          <a:p>
            <a:pPr>
              <a:buNone/>
            </a:pPr>
            <a:r>
              <a:rPr lang="hr-HR" dirty="0">
                <a:latin typeface="Book Antiqua" pitchFamily="18" charset="0"/>
              </a:rPr>
              <a:t>        druge amaterske radijske postaje.</a:t>
            </a:r>
          </a:p>
          <a:p>
            <a:pPr>
              <a:buNone/>
            </a:pPr>
            <a:r>
              <a:rPr lang="hr-HR" dirty="0">
                <a:latin typeface="Book Antiqua" pitchFamily="18" charset="0"/>
              </a:rPr>
              <a:t>    b/Pozivna oznaka se upotrebljava na početku i </a:t>
            </a:r>
          </a:p>
          <a:p>
            <a:pPr>
              <a:buNone/>
            </a:pPr>
            <a:r>
              <a:rPr lang="hr-HR" dirty="0">
                <a:latin typeface="Book Antiqua" pitchFamily="18" charset="0"/>
              </a:rPr>
              <a:t>         kraju poruka koje se šalju drugoj amaterskoj </a:t>
            </a:r>
          </a:p>
          <a:p>
            <a:pPr>
              <a:buNone/>
            </a:pPr>
            <a:r>
              <a:rPr lang="hr-HR" dirty="0">
                <a:latin typeface="Book Antiqua" pitchFamily="18" charset="0"/>
              </a:rPr>
              <a:t>         radijskoj postaji.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7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POZIVNE OZNAKE NEKIH DRŽAVA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3566" y="1610115"/>
            <a:ext cx="3317965" cy="452942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4U   Ujedinjeni narodi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4O   Crna Gora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9A   Hrvatska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DL   Njemačka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E7    Bosna i   Hercegovina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EA   Španjolska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ES    Estonija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F      Francuska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G     Engleska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HA  Mađarska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I       Italija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01837" y="1610115"/>
            <a:ext cx="3317965" cy="4529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JA    Japan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K ili N ili W   USA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LA    Norveška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LX    Luksemburg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LY    Litva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LZ    Bugarska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OE   Austrija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OH   Finska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OK   Češka Republika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OM   Slovačka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OZ    Danska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686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POZIVNE OZNAKE NEKIH DRŽAVA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3566" y="1610115"/>
            <a:ext cx="3317965" cy="452942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PA   Nizozemska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S5     Slovenija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SM   Švedska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SP    Poljska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SV    Grčka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TA   Turska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UA   Rusija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UR   Ukrajina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VE    Kanada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01837" y="1610115"/>
            <a:ext cx="3317965" cy="4529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VK   Australija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YL    Latvija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YO   Rumunjska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YU   Srbija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Z3    Makedonija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ZA   Albanija</a:t>
            </a:r>
          </a:p>
          <a:p>
            <a:r>
              <a:rPr lang="hr-HR" dirty="0">
                <a:solidFill>
                  <a:srgbClr val="FF0000"/>
                </a:solidFill>
                <a:latin typeface="Book Antiqua" pitchFamily="18" charset="0"/>
              </a:rPr>
              <a:t>ZL    Novi Zeland</a:t>
            </a:r>
            <a:endParaRPr lang="en-US" dirty="0">
              <a:solidFill>
                <a:srgbClr val="FF0000"/>
              </a:solidFill>
              <a:latin typeface="Book Antiqua" pitchFamily="18" charset="0"/>
            </a:endParaRPr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3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UPORABA POZIVNE OZNAKE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Book Antiqua" pitchFamily="18" charset="0"/>
              </a:rPr>
              <a:t>Pozivna oznaka se upotrebljava na početku i kraju svake radijske komunikacije ili nakon svakih 10 minuta.</a:t>
            </a:r>
          </a:p>
          <a:p>
            <a:r>
              <a:rPr lang="hr-HR" dirty="0">
                <a:latin typeface="Book Antiqua" pitchFamily="18" charset="0"/>
              </a:rPr>
              <a:t>Najčešći primjeri :</a:t>
            </a:r>
          </a:p>
          <a:p>
            <a:pPr>
              <a:buNone/>
            </a:pPr>
            <a:r>
              <a:rPr lang="hr-HR" dirty="0">
                <a:latin typeface="Book Antiqua" pitchFamily="18" charset="0"/>
              </a:rPr>
              <a:t>    a/Pozivna oznaka se upotrebljava kod pozivanja </a:t>
            </a:r>
          </a:p>
          <a:p>
            <a:pPr>
              <a:buNone/>
            </a:pPr>
            <a:r>
              <a:rPr lang="hr-HR" dirty="0">
                <a:latin typeface="Book Antiqua" pitchFamily="18" charset="0"/>
              </a:rPr>
              <a:t>        druge amaterske radijske postaje.</a:t>
            </a:r>
          </a:p>
          <a:p>
            <a:pPr>
              <a:buNone/>
            </a:pPr>
            <a:r>
              <a:rPr lang="hr-HR" dirty="0">
                <a:latin typeface="Book Antiqua" pitchFamily="18" charset="0"/>
              </a:rPr>
              <a:t>    b/Pozivna oznaka se upotrebljava na početku i </a:t>
            </a:r>
          </a:p>
          <a:p>
            <a:pPr>
              <a:buNone/>
            </a:pPr>
            <a:r>
              <a:rPr lang="hr-HR" dirty="0">
                <a:latin typeface="Book Antiqua" pitchFamily="18" charset="0"/>
              </a:rPr>
              <a:t>         kraju poruka koje se šalju drugoj amaterskoj </a:t>
            </a:r>
          </a:p>
          <a:p>
            <a:pPr>
              <a:buNone/>
            </a:pPr>
            <a:r>
              <a:rPr lang="hr-HR" dirty="0">
                <a:latin typeface="Book Antiqua" pitchFamily="18" charset="0"/>
              </a:rPr>
              <a:t>         radijskoj postaji.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435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2060"/>
                </a:solidFill>
              </a:rPr>
              <a:t>ODRŽAVANJE VEZE RADIOFONIJOM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114" y="2133600"/>
            <a:ext cx="9610498" cy="3777622"/>
          </a:xfrm>
        </p:spPr>
        <p:txBody>
          <a:bodyPr>
            <a:normAutofit/>
          </a:bodyPr>
          <a:lstStyle/>
          <a:p>
            <a:r>
              <a:rPr lang="hr-HR" dirty="0"/>
              <a:t>Ako vam se čini da je frekvencija na kojoj mislite pozvati CQ slobodna prvo pitajte : “da li je ova frekvencija slobodna (</a:t>
            </a:r>
            <a:r>
              <a:rPr lang="hr-HR" b="1" dirty="0">
                <a:solidFill>
                  <a:srgbClr val="FF0000"/>
                </a:solidFill>
              </a:rPr>
              <a:t>engl : is this frequency  in use? </a:t>
            </a:r>
            <a:r>
              <a:rPr lang="hr-HR" dirty="0"/>
              <a:t>).</a:t>
            </a:r>
          </a:p>
          <a:p>
            <a:r>
              <a:rPr lang="hr-HR" dirty="0"/>
              <a:t>Ako frekvencija nije slobodna netko će vam to reći (</a:t>
            </a:r>
            <a:r>
              <a:rPr lang="hr-HR" b="1" dirty="0">
                <a:solidFill>
                  <a:srgbClr val="FF0000"/>
                </a:solidFill>
              </a:rPr>
              <a:t>engl :yes, thank you for asking</a:t>
            </a:r>
            <a:r>
              <a:rPr lang="hr-HR" dirty="0"/>
              <a:t> ). Tada potražite drugu frekvenciju i ponovite gornji upit.</a:t>
            </a:r>
          </a:p>
          <a:p>
            <a:r>
              <a:rPr lang="hr-HR" dirty="0"/>
              <a:t>Ako se nitko ne javlja možete početi zvati CQ.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hr-HR" dirty="0"/>
              <a:t>Zovite CQ : </a:t>
            </a:r>
            <a:r>
              <a:rPr lang="hr-HR" dirty="0">
                <a:solidFill>
                  <a:srgbClr val="0070C0"/>
                </a:solidFill>
              </a:rPr>
              <a:t>CQ CQ ovdje 9A1CEU , devet Adria jedan , Cavtat, Europa, Učka, poziva CQ i sluša </a:t>
            </a:r>
            <a:r>
              <a:rPr lang="hr-HR" dirty="0">
                <a:solidFill>
                  <a:srgbClr val="FF0000"/>
                </a:solidFill>
              </a:rPr>
              <a:t>(engl : CQ CQ from nine alpha one Charlie, Echo, Uniform,  calling CQ and listening)</a:t>
            </a:r>
            <a:r>
              <a:rPr lang="hr-HR" dirty="0"/>
              <a:t>.</a:t>
            </a:r>
          </a:p>
          <a:p>
            <a:r>
              <a:rPr lang="hr-HR" dirty="0"/>
              <a:t>Kod pozivanja CQ pozivna oznaka se ponavlja, ali  ne više od četiri puta – najbolje dva do tri puta.</a:t>
            </a:r>
          </a:p>
          <a:p>
            <a:r>
              <a:rPr lang="hr-HR" dirty="0"/>
              <a:t>Uvijek govorite jasno i glasno.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5646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307</TotalTime>
  <Words>1242</Words>
  <Application>Microsoft Office PowerPoint</Application>
  <PresentationFormat>Široki zaslon</PresentationFormat>
  <Paragraphs>159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Book Antiqua</vt:lpstr>
      <vt:lpstr>Century Gothic</vt:lpstr>
      <vt:lpstr>Wingdings 3</vt:lpstr>
      <vt:lpstr>Wisp</vt:lpstr>
      <vt:lpstr>Radioamaterizam </vt:lpstr>
      <vt:lpstr>Radioamaterizam je... </vt:lpstr>
      <vt:lpstr>RADIOAMATERSKI JEZIK   </vt:lpstr>
      <vt:lpstr>POZIVNE OZNAKE 9A1CEU</vt:lpstr>
      <vt:lpstr>UPORABA POZIVNE OZNAKE</vt:lpstr>
      <vt:lpstr>POZIVNE OZNAKE NEKIH DRŽAVA</vt:lpstr>
      <vt:lpstr>POZIVNE OZNAKE NEKIH DRŽAVA</vt:lpstr>
      <vt:lpstr>UPORABA POZIVNE OZNAKE</vt:lpstr>
      <vt:lpstr>ODRŽAVANJE VEZE RADIOFONIJOM</vt:lpstr>
      <vt:lpstr>ODRŽAVANJE VEZE RADIOFONIJOM</vt:lpstr>
      <vt:lpstr>Ocjena čujnosti</vt:lpstr>
      <vt:lpstr>ODRŽAVANJE VEZE RADIOFONIJOM Hrvatski jezik</vt:lpstr>
      <vt:lpstr>ODRŽAVANJE VEZE RADIOFONIJOM Engleski jezik</vt:lpstr>
      <vt:lpstr>ODRŽAVANJE VEZE RADIOFONIJOM</vt:lpstr>
      <vt:lpstr>Tablica sricanja</vt:lpstr>
      <vt:lpstr>Brojevi i interpunkcije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Radioamaterizam</dc:title>
  <dc:creator>Željko Pilat</dc:creator>
  <cp:lastModifiedBy>Ana Brunski</cp:lastModifiedBy>
  <cp:revision>10</cp:revision>
  <dcterms:created xsi:type="dcterms:W3CDTF">2025-11-23T16:08:05Z</dcterms:created>
  <dcterms:modified xsi:type="dcterms:W3CDTF">2025-11-28T07:48:19Z</dcterms:modified>
</cp:coreProperties>
</file>