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6" r:id="rId5"/>
    <p:sldId id="267" r:id="rId6"/>
    <p:sldId id="268" r:id="rId7"/>
    <p:sldId id="260" r:id="rId8"/>
    <p:sldId id="272" r:id="rId9"/>
    <p:sldId id="271" r:id="rId10"/>
    <p:sldId id="273" r:id="rId11"/>
    <p:sldId id="270" r:id="rId12"/>
    <p:sldId id="262" r:id="rId13"/>
    <p:sldId id="263" r:id="rId14"/>
    <p:sldId id="275" r:id="rId15"/>
    <p:sldId id="265" r:id="rId16"/>
    <p:sldId id="269" r:id="rId17"/>
    <p:sldId id="258" r:id="rId18"/>
    <p:sldId id="276" r:id="rId19"/>
    <p:sldId id="274" r:id="rId20"/>
    <p:sldId id="277" r:id="rId21"/>
    <p:sldId id="264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7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23A4C-DCEB-73E1-98D0-D681129E441D}" v="7" dt="2024-11-18T13:22:46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059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521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26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30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045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908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854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623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86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054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845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D9728-BCB5-49B0-9A91-026F9EA01E1D}" type="datetimeFigureOut">
              <a:rPr lang="hr-HR" smtClean="0"/>
              <a:t>18.11.2024.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9CD8A-8D75-42BE-83A4-9860F397004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2048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hr.wikipedia.org/wiki/Jean-Michel_Nicoli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wikipedia.org/wiki/Bitka_za_Vukovar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6145C-30D3-87BB-14C2-A08A1688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3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6BE4A-408E-3C90-E95A-374EA2ADD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7987" y="366994"/>
            <a:ext cx="6784258" cy="2466411"/>
          </a:xfrm>
        </p:spPr>
        <p:txBody>
          <a:bodyPr>
            <a:noAutofit/>
          </a:bodyPr>
          <a:lstStyle/>
          <a:p>
            <a:r>
              <a:rPr lang="hr-HR" sz="4800" b="1">
                <a:latin typeface="Aharoni" panose="02010803020104030203" pitchFamily="2" charset="-79"/>
                <a:cs typeface="Aharoni" panose="02010803020104030203" pitchFamily="2" charset="-79"/>
              </a:rPr>
              <a:t>DAN SJEĆANJA NA ŽRTVE VUKOVARA I ŠKABRNJE</a:t>
            </a:r>
          </a:p>
        </p:txBody>
      </p:sp>
    </p:spTree>
    <p:extLst>
      <p:ext uri="{BB962C8B-B14F-4D97-AF65-F5344CB8AC3E}">
        <p14:creationId xmlns:p14="http://schemas.microsoft.com/office/powerpoint/2010/main" val="30145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62911-ADDB-E50E-BCCA-4530E9E2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86683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u="sng" err="1">
                <a:solidFill>
                  <a:schemeClr val="bg1"/>
                </a:solidFill>
                <a:cs typeface="Calibri Light"/>
              </a:rPr>
              <a:t>Djevojčica</a:t>
            </a:r>
            <a:r>
              <a:rPr lang="en-US" sz="5400" b="1" u="sng">
                <a:solidFill>
                  <a:schemeClr val="bg1"/>
                </a:solidFill>
                <a:cs typeface="Calibri Light"/>
              </a:rPr>
              <a:t> u </a:t>
            </a:r>
            <a:r>
              <a:rPr lang="en-US" sz="5400" b="1" u="sng" err="1">
                <a:solidFill>
                  <a:schemeClr val="bg1"/>
                </a:solidFill>
                <a:cs typeface="Calibri Light"/>
              </a:rPr>
              <a:t>plavom</a:t>
            </a:r>
            <a:r>
              <a:rPr lang="en-US" sz="5400" b="1" u="sng">
                <a:solidFill>
                  <a:schemeClr val="bg1"/>
                </a:solidFill>
                <a:cs typeface="Calibri Light"/>
              </a:rPr>
              <a:t> </a:t>
            </a:r>
            <a:r>
              <a:rPr lang="en-US" sz="5400" b="1" u="sng" err="1">
                <a:solidFill>
                  <a:schemeClr val="bg1"/>
                </a:solidFill>
                <a:cs typeface="Calibri Light"/>
              </a:rPr>
              <a:t>kaputiću</a:t>
            </a:r>
            <a:endParaRPr lang="en-US" sz="5400" b="1" u="sng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9D21-DA30-26BF-C56C-3D7EAA8D8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solidFill>
                  <a:schemeClr val="bg1"/>
                </a:solidFill>
                <a:cs typeface="Calibri"/>
              </a:rPr>
              <a:t>Djevojčica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u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plavom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kaputiću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nazvana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Željka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Jurić je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bila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šestogodišnja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djevojčica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koja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je u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apokaliptičkoj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sceni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koračala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porušenim</a:t>
            </a:r>
            <a:r>
              <a:rPr lang="en-US" sz="2000">
                <a:solidFill>
                  <a:schemeClr val="bg1"/>
                </a:solidFill>
                <a:cs typeface="Calibri"/>
              </a:rPr>
              <a:t> 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spaljenim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Vukovarom</a:t>
            </a:r>
            <a:r>
              <a:rPr lang="en-US" sz="2000">
                <a:solidFill>
                  <a:schemeClr val="bg1"/>
                </a:solidFill>
                <a:cs typeface="Calibri"/>
              </a:rPr>
              <a:t> u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koloni</a:t>
            </a:r>
            <a:r>
              <a:rPr lang="en-US" sz="2000">
                <a:solidFill>
                  <a:schemeClr val="bg1"/>
                </a:solidFill>
                <a:cs typeface="Calibri"/>
              </a:rPr>
              <a:t> 19.11.1991. No 33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godina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kasnije</a:t>
            </a:r>
            <a:r>
              <a:rPr lang="en-US" sz="2000">
                <a:solidFill>
                  <a:schemeClr val="bg1"/>
                </a:solidFill>
                <a:cs typeface="Calibri"/>
              </a:rPr>
              <a:t> ona je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jedan</a:t>
            </a:r>
            <a:r>
              <a:rPr lang="en-US" sz="2000">
                <a:solidFill>
                  <a:schemeClr val="bg1"/>
                </a:solidFill>
                <a:cs typeface="Calibri"/>
              </a:rPr>
              <a:t> od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najsnažnijih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simbola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vukovarske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kalvarije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 descr="DJEVOJČICA U PLAVOM KAPUTIĆU: &quot;Mi nikada nismo imali priliku svoju priču  reći s toga mjesta...&quot; - Hrvatski dnevnik">
            <a:extLst>
              <a:ext uri="{FF2B5EF4-FFF2-40B4-BE49-F238E27FC236}">
                <a16:creationId xmlns:a16="http://schemas.microsoft.com/office/drawing/2014/main" id="{805797FC-AB24-F0E4-2DD9-9BD98A3D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95" r="1422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77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63FE6-ABFA-E712-EE26-1A838333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333814" cy="1454051"/>
          </a:xfrm>
        </p:spPr>
        <p:txBody>
          <a:bodyPr anchor="b">
            <a:normAutofit/>
          </a:bodyPr>
          <a:lstStyle/>
          <a:p>
            <a:r>
              <a:rPr lang="en-US" sz="5400" b="1" u="sng">
                <a:solidFill>
                  <a:schemeClr val="bg1"/>
                </a:solidFill>
                <a:cs typeface="Calibri Light"/>
              </a:rPr>
              <a:t>Blago Zadro</a:t>
            </a:r>
          </a:p>
        </p:txBody>
      </p:sp>
      <p:pic>
        <p:nvPicPr>
          <p:cNvPr id="4" name="Picture 3" descr="Major General Blago Zadro in Action during Battle for Vukovar ...">
            <a:extLst>
              <a:ext uri="{FF2B5EF4-FFF2-40B4-BE49-F238E27FC236}">
                <a16:creationId xmlns:a16="http://schemas.microsoft.com/office/drawing/2014/main" id="{F2F464C4-2486-7A4E-3C4B-C0F24663B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9426" r="15251" b="4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 descr="25 years since the death of a Croatian Homeland War hero Blago Zadro ...">
            <a:extLst>
              <a:ext uri="{FF2B5EF4-FFF2-40B4-BE49-F238E27FC236}">
                <a16:creationId xmlns:a16="http://schemas.microsoft.com/office/drawing/2014/main" id="{01F6B46A-5DEE-6B62-4A82-E09F9D2BB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534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Tko je bio Blago Zadro, legendarni zapovjednik obrane Vukovara - SiB.hr">
            <a:extLst>
              <a:ext uri="{FF2B5EF4-FFF2-40B4-BE49-F238E27FC236}">
                <a16:creationId xmlns:a16="http://schemas.microsoft.com/office/drawing/2014/main" id="{EA0D09B0-E2FB-CEDE-C8A2-8951440449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36180" r="7427" b="-3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CDAB1-71C5-340C-6AEB-B60275C6E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31" y="2750793"/>
            <a:ext cx="4333468" cy="1566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i="1">
                <a:solidFill>
                  <a:schemeClr val="bg1"/>
                </a:solidFill>
                <a:cs typeface="Calibri"/>
              </a:rPr>
              <a:t>Zapovjednik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obrane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Vukovara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  <a:cs typeface="Calibri"/>
              </a:rPr>
              <a:t>Poginuo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16.10.1991.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na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Ttrpinjskoj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cesti</a:t>
            </a:r>
          </a:p>
        </p:txBody>
      </p:sp>
    </p:spTree>
    <p:extLst>
      <p:ext uri="{BB962C8B-B14F-4D97-AF65-F5344CB8AC3E}">
        <p14:creationId xmlns:p14="http://schemas.microsoft.com/office/powerpoint/2010/main" val="38188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94FD6-94FE-6D85-0DFD-8612D298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 b="1" u="sng">
                <a:solidFill>
                  <a:schemeClr val="bg1"/>
                </a:solidFill>
              </a:rPr>
              <a:t>Bitka za Vukovar</a:t>
            </a:r>
            <a:endParaRPr lang="hr-HR" sz="5400" b="1" u="sng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7838C-F0C2-578E-4467-2E0EF8C7D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72" y="2800818"/>
            <a:ext cx="5077670" cy="36707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i="1">
                <a:solidFill>
                  <a:schemeClr val="bg1"/>
                </a:solidFill>
              </a:rPr>
              <a:t>Bitka za Vukovar (Obrana Vukovara, Vukovarska tragedija) trajala je od 25. kolovoza do 18. studenog 1991. godine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Najveća i najkrvavija bitka u Domovinskom ratu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Grad je bio pod napadom JNA (Jugoslavenska narodna armija) i srpskih paravojnih snaga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18. studenog 1991. Vukovar pada, nakon što je pružao otpor 87 dana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Veliko razaranje, brojna ubojstva, progoni,...</a:t>
            </a:r>
            <a:endParaRPr lang="hr-HR" sz="20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C7215-D6A9-A9F5-7404-67E33529D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5594" r="1246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36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8CFC8-4356-3884-AB71-3B662B38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 b="1" u="sng">
                <a:solidFill>
                  <a:schemeClr val="bg1"/>
                </a:solidFill>
              </a:rPr>
              <a:t>Škabrnja</a:t>
            </a:r>
            <a:endParaRPr lang="hr-HR" sz="5400" b="1" u="sng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A454F-68BA-521C-0E72-0D8F26C9E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i="1">
                <a:solidFill>
                  <a:schemeClr val="bg1"/>
                </a:solidFill>
              </a:rPr>
              <a:t>18. studenog 1991. godine, Škabrnja postaje mjesto strašnog zločina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Srpske snage su izvršile masakr nad 45 civila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Zločin se smatra jednim od najstrašnijih u Domovinskom ratu</a:t>
            </a:r>
            <a:endParaRPr lang="hr-HR" sz="20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26245-C159-9145-51AA-83E120A88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15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48E99-5D61-0F40-84D4-A3E9D259F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47" r="-1" b="412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standing in a cemetery&#10;&#10;Description automatically generated">
            <a:extLst>
              <a:ext uri="{FF2B5EF4-FFF2-40B4-BE49-F238E27FC236}">
                <a16:creationId xmlns:a16="http://schemas.microsoft.com/office/drawing/2014/main" id="{8093F1B1-0764-36F7-EB1F-A5AD7E26A4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690" r="-1" b="2423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4D44E-DEB7-E20B-1247-E9E0ED90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u="sng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Napad</a:t>
            </a:r>
            <a:r>
              <a:rPr lang="en-US" sz="5400" b="1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5400" b="1" u="sng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Škabrnji</a:t>
            </a:r>
            <a:endParaRPr lang="en-US" sz="5400" b="1" u="sng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371F3-82A4-4AE9-860E-38DC6BD18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err="1">
                <a:solidFill>
                  <a:schemeClr val="bg1"/>
                </a:solidFill>
              </a:rPr>
              <a:t>Napad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trajao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jedan</a:t>
            </a:r>
            <a:r>
              <a:rPr lang="en-US" sz="2000" i="1">
                <a:solidFill>
                  <a:schemeClr val="bg1"/>
                </a:solidFill>
              </a:rPr>
              <a:t> dan (18.11.1991.-19.11.1991.)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počinile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ih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srpske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snage</a:t>
            </a:r>
            <a:r>
              <a:rPr lang="en-US" sz="2000" i="1">
                <a:solidFill>
                  <a:schemeClr val="bg1"/>
                </a:solidFill>
              </a:rPr>
              <a:t> u </a:t>
            </a:r>
            <a:r>
              <a:rPr lang="en-US" sz="2000" i="1" err="1">
                <a:solidFill>
                  <a:schemeClr val="bg1"/>
                </a:solidFill>
              </a:rPr>
              <a:t>doba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srpsko-crnogorske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agresije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Hrvatsku</a:t>
            </a:r>
            <a:r>
              <a:rPr lang="en-US" sz="2000" i="1">
                <a:solidFill>
                  <a:schemeClr val="bg1"/>
                </a:solidFill>
              </a:rPr>
              <a:t>.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>
                <a:solidFill>
                  <a:schemeClr val="bg1"/>
                </a:solidFill>
              </a:rPr>
              <a:t>Uz </a:t>
            </a:r>
            <a:r>
              <a:rPr lang="en-US" sz="2000" i="1" err="1">
                <a:solidFill>
                  <a:schemeClr val="bg1"/>
                </a:solidFill>
              </a:rPr>
              <a:t>pomoć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snage</a:t>
            </a:r>
            <a:r>
              <a:rPr lang="en-US" sz="2000" i="1">
                <a:solidFill>
                  <a:schemeClr val="bg1"/>
                </a:solidFill>
              </a:rPr>
              <a:t> JNA 18.11.1991.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izvodili</a:t>
            </a:r>
            <a:r>
              <a:rPr lang="en-US" sz="2000" i="1">
                <a:solidFill>
                  <a:schemeClr val="bg1"/>
                </a:solidFill>
              </a:rPr>
              <a:t> civile  (</a:t>
            </a:r>
            <a:r>
              <a:rPr lang="en-US" sz="2000" i="1" err="1">
                <a:solidFill>
                  <a:schemeClr val="bg1"/>
                </a:solidFill>
              </a:rPr>
              <a:t>žene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starije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muškarce</a:t>
            </a:r>
            <a:r>
              <a:rPr lang="en-US" sz="2000" i="1">
                <a:solidFill>
                  <a:schemeClr val="bg1"/>
                </a:solidFill>
              </a:rPr>
              <a:t>) </a:t>
            </a:r>
            <a:r>
              <a:rPr lang="en-US" sz="2000" i="1" err="1">
                <a:solidFill>
                  <a:schemeClr val="bg1"/>
                </a:solidFill>
              </a:rPr>
              <a:t>iz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podruma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ubijali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ih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licu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mjesta</a:t>
            </a:r>
            <a:r>
              <a:rPr lang="en-US" sz="2000" i="1">
                <a:solidFill>
                  <a:schemeClr val="bg1"/>
                </a:solidFill>
              </a:rPr>
              <a:t>, oni </a:t>
            </a:r>
            <a:r>
              <a:rPr lang="en-US" sz="2000" i="1" err="1">
                <a:solidFill>
                  <a:schemeClr val="bg1"/>
                </a:solidFill>
              </a:rPr>
              <a:t>civili</a:t>
            </a:r>
            <a:r>
              <a:rPr lang="en-US" sz="2000" i="1">
                <a:solidFill>
                  <a:schemeClr val="bg1"/>
                </a:solidFill>
              </a:rPr>
              <a:t> koji </a:t>
            </a:r>
            <a:r>
              <a:rPr lang="en-US" sz="2000" i="1" err="1">
                <a:solidFill>
                  <a:schemeClr val="bg1"/>
                </a:solidFill>
              </a:rPr>
              <a:t>nisu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uspjeli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pobjeći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iz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Škabrnje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napadači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nastavili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ubijati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sljedeći</a:t>
            </a:r>
            <a:r>
              <a:rPr lang="en-US" sz="2000" i="1">
                <a:solidFill>
                  <a:schemeClr val="bg1"/>
                </a:solidFill>
              </a:rPr>
              <a:t> dan 19.11.1991.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</a:rPr>
              <a:t>Ubijeno</a:t>
            </a:r>
            <a:r>
              <a:rPr lang="en-US" sz="2000" i="1">
                <a:solidFill>
                  <a:schemeClr val="bg1"/>
                </a:solidFill>
              </a:rPr>
              <a:t> je 63 </a:t>
            </a:r>
            <a:r>
              <a:rPr lang="en-US" sz="2000" i="1" err="1">
                <a:solidFill>
                  <a:schemeClr val="bg1"/>
                </a:solidFill>
              </a:rPr>
              <a:t>Hrvata</a:t>
            </a:r>
            <a:r>
              <a:rPr lang="en-US" sz="2000" i="1">
                <a:solidFill>
                  <a:schemeClr val="bg1"/>
                </a:solidFill>
              </a:rPr>
              <a:t>, 15 </a:t>
            </a:r>
            <a:r>
              <a:rPr lang="en-US" sz="2000" i="1" err="1">
                <a:solidFill>
                  <a:schemeClr val="bg1"/>
                </a:solidFill>
              </a:rPr>
              <a:t>branitelja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48 </a:t>
            </a:r>
            <a:r>
              <a:rPr lang="en-US" sz="2000" i="1" err="1">
                <a:solidFill>
                  <a:schemeClr val="bg1"/>
                </a:solidFill>
              </a:rPr>
              <a:t>civila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svaka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obitelj</a:t>
            </a:r>
            <a:r>
              <a:rPr lang="en-US" sz="2000" i="1">
                <a:solidFill>
                  <a:schemeClr val="bg1"/>
                </a:solidFill>
              </a:rPr>
              <a:t> u </a:t>
            </a:r>
            <a:r>
              <a:rPr lang="en-US" sz="2000" i="1" err="1">
                <a:solidFill>
                  <a:schemeClr val="bg1"/>
                </a:solidFill>
              </a:rPr>
              <a:t>Škabrnji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nakon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napada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bila</a:t>
            </a:r>
            <a:r>
              <a:rPr lang="en-US" sz="2000" i="1">
                <a:solidFill>
                  <a:schemeClr val="bg1"/>
                </a:solidFill>
              </a:rPr>
              <a:t> ,,</a:t>
            </a:r>
            <a:r>
              <a:rPr lang="en-US" sz="2000" i="1" err="1">
                <a:solidFill>
                  <a:schemeClr val="bg1"/>
                </a:solidFill>
              </a:rPr>
              <a:t>zavijena</a:t>
            </a:r>
            <a:r>
              <a:rPr lang="en-US" sz="2000" i="1">
                <a:solidFill>
                  <a:schemeClr val="bg1"/>
                </a:solidFill>
              </a:rPr>
              <a:t> u </a:t>
            </a:r>
            <a:r>
              <a:rPr lang="en-US" sz="2000" i="1" err="1">
                <a:solidFill>
                  <a:schemeClr val="bg1"/>
                </a:solidFill>
              </a:rPr>
              <a:t>crno</a:t>
            </a:r>
            <a:r>
              <a:rPr lang="en-US" sz="2000" i="1">
                <a:solidFill>
                  <a:schemeClr val="bg1"/>
                </a:solidFill>
              </a:rPr>
              <a:t>''</a:t>
            </a:r>
            <a:endParaRPr lang="en-US" sz="2000" i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0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CB00E-9DCC-E7E5-398B-4CCD4CC2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2068" t="6484" r="19327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864E3-8575-FFB1-0647-52F7D8B3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hr-HR" sz="5400" b="1" u="sng"/>
              <a:t>Ovčara</a:t>
            </a:r>
            <a:endParaRPr lang="hr-HR" sz="5400" b="1" u="sng">
              <a:cs typeface="Calibri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2F41-823E-8827-6D46-1C27AE9F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i="1"/>
              <a:t>Nakon što su u noći s 20. na 21. studenog 1991. vojnici i civili, uglavnom pacijenti bolnice odvezeni u logor, smaknuti su u divljini</a:t>
            </a:r>
            <a:endParaRPr lang="hr-HR" sz="2000" i="1">
              <a:cs typeface="Calibri"/>
            </a:endParaRPr>
          </a:p>
          <a:p>
            <a:r>
              <a:rPr lang="hr-HR" sz="2000" i="1"/>
              <a:t>Najveći pojedinačni pokolj Domovinskog rata </a:t>
            </a:r>
            <a:endParaRPr lang="hr-HR" sz="2000" i="1">
              <a:cs typeface="Calibri"/>
            </a:endParaRPr>
          </a:p>
          <a:p>
            <a:r>
              <a:rPr lang="hr-HR" sz="2000" i="1"/>
              <a:t>Ime po farmi 5 km istočno od grada </a:t>
            </a:r>
            <a:endParaRPr lang="hr-HR" sz="2000" i="1">
              <a:cs typeface="Calibri"/>
            </a:endParaRPr>
          </a:p>
          <a:p>
            <a:r>
              <a:rPr lang="hr-HR" sz="2000" i="1"/>
              <a:t>Ubijen francuski ratni dragovoljac Jean-Michel </a:t>
            </a:r>
            <a:r>
              <a:rPr lang="hr-HR" sz="2000" i="1" err="1"/>
              <a:t>Nicolier</a:t>
            </a:r>
            <a:r>
              <a:rPr lang="hr-HR" sz="2000" i="1"/>
              <a:t> (</a:t>
            </a:r>
            <a:r>
              <a:rPr lang="hr-HR" sz="2000" i="1" err="1"/>
              <a:t>žan</a:t>
            </a:r>
            <a:r>
              <a:rPr lang="hr-HR" sz="2000" i="1"/>
              <a:t> </a:t>
            </a:r>
            <a:r>
              <a:rPr lang="hr-HR" sz="2000" i="1" err="1"/>
              <a:t>mišel</a:t>
            </a:r>
            <a:r>
              <a:rPr lang="hr-HR" sz="2000" i="1"/>
              <a:t> </a:t>
            </a:r>
            <a:r>
              <a:rPr lang="hr-HR" sz="2000" i="1" err="1"/>
              <a:t>nikoljer</a:t>
            </a:r>
            <a:r>
              <a:rPr lang="hr-HR" sz="2000" i="1"/>
              <a:t>) </a:t>
            </a:r>
            <a:endParaRPr lang="hr-HR" sz="20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77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06D42-5368-87E9-4126-52A3C314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64" y="599303"/>
            <a:ext cx="6112220" cy="1330839"/>
          </a:xfrm>
        </p:spPr>
        <p:txBody>
          <a:bodyPr>
            <a:normAutofit/>
          </a:bodyPr>
          <a:lstStyle/>
          <a:p>
            <a:r>
              <a:rPr lang="en-US" sz="5400" b="1" u="sng">
                <a:solidFill>
                  <a:schemeClr val="bg1"/>
                </a:solidFill>
              </a:rPr>
              <a:t>Ovčara</a:t>
            </a:r>
            <a:endParaRPr lang="en-US" sz="54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A0AEB-E062-C82C-FD0C-50226CBF0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3" y="2194101"/>
            <a:ext cx="6490792" cy="40542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err="1">
                <a:solidFill>
                  <a:schemeClr val="bg1"/>
                </a:solidFill>
              </a:rPr>
              <a:t>Pokolj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Ovčari</a:t>
            </a:r>
            <a:r>
              <a:rPr lang="en-US" sz="2000" i="1">
                <a:solidFill>
                  <a:schemeClr val="bg1"/>
                </a:solidFill>
              </a:rPr>
              <a:t> je bio </a:t>
            </a:r>
            <a:r>
              <a:rPr lang="en-US" sz="2000" i="1" err="1">
                <a:solidFill>
                  <a:schemeClr val="bg1"/>
                </a:solidFill>
              </a:rPr>
              <a:t>ratni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zločin</a:t>
            </a:r>
            <a:r>
              <a:rPr lang="en-US" sz="2000" i="1">
                <a:solidFill>
                  <a:schemeClr val="bg1"/>
                </a:solidFill>
              </a:rPr>
              <a:t> koji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počinili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pripadnici</a:t>
            </a:r>
            <a:r>
              <a:rPr lang="en-US" sz="2000" i="1">
                <a:solidFill>
                  <a:schemeClr val="bg1"/>
                </a:solidFill>
              </a:rPr>
              <a:t> JNA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srpskih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paravojnih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postrojba</a:t>
            </a:r>
            <a:r>
              <a:rPr lang="en-US" sz="2000" i="1">
                <a:solidFill>
                  <a:schemeClr val="bg1"/>
                </a:solidFill>
              </a:rPr>
              <a:t>. 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</a:rPr>
              <a:t>Pokolj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trajao</a:t>
            </a:r>
            <a:r>
              <a:rPr lang="en-US" sz="2000" i="1">
                <a:solidFill>
                  <a:schemeClr val="bg1"/>
                </a:solidFill>
              </a:rPr>
              <a:t> od 20. </a:t>
            </a:r>
            <a:r>
              <a:rPr lang="en-US" sz="2000" i="1" err="1">
                <a:solidFill>
                  <a:schemeClr val="bg1"/>
                </a:solidFill>
              </a:rPr>
              <a:t>studenog</a:t>
            </a:r>
            <a:r>
              <a:rPr lang="en-US" sz="2000" i="1">
                <a:solidFill>
                  <a:schemeClr val="bg1"/>
                </a:solidFill>
              </a:rPr>
              <a:t> do 21. </a:t>
            </a:r>
            <a:r>
              <a:rPr lang="en-US" sz="2000" i="1" err="1">
                <a:solidFill>
                  <a:schemeClr val="bg1"/>
                </a:solidFill>
              </a:rPr>
              <a:t>Studenog</a:t>
            </a:r>
            <a:r>
              <a:rPr lang="en-US" sz="2000" i="1">
                <a:solidFill>
                  <a:schemeClr val="bg1"/>
                </a:solidFill>
              </a:rPr>
              <a:t> 1991. </a:t>
            </a:r>
            <a:r>
              <a:rPr lang="en-US" sz="2000" i="1" err="1">
                <a:solidFill>
                  <a:schemeClr val="bg1"/>
                </a:solidFill>
              </a:rPr>
              <a:t>Tijekom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srpske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okupacije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Vukovara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>
                <a:solidFill>
                  <a:schemeClr val="bg1"/>
                </a:solidFill>
              </a:rPr>
              <a:t>U tom </a:t>
            </a:r>
            <a:r>
              <a:rPr lang="en-US" sz="2000" i="1" err="1">
                <a:solidFill>
                  <a:schemeClr val="bg1"/>
                </a:solidFill>
              </a:rPr>
              <a:t>pokolju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ubijeno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između</a:t>
            </a:r>
            <a:r>
              <a:rPr lang="en-US" sz="2000" i="1">
                <a:solidFill>
                  <a:schemeClr val="bg1"/>
                </a:solidFill>
              </a:rPr>
              <a:t> 255 I 264 </a:t>
            </a:r>
            <a:r>
              <a:rPr lang="en-US" sz="2000" i="1" err="1">
                <a:solidFill>
                  <a:schemeClr val="bg1"/>
                </a:solidFill>
              </a:rPr>
              <a:t>civila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vojnika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uglavnom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Hrvata</a:t>
            </a:r>
            <a:r>
              <a:rPr lang="en-US" sz="2000" i="1">
                <a:solidFill>
                  <a:schemeClr val="bg1"/>
                </a:solidFill>
              </a:rPr>
              <a:t>. </a:t>
            </a:r>
            <a:r>
              <a:rPr lang="en-US" sz="2000" i="1" err="1">
                <a:solidFill>
                  <a:schemeClr val="bg1"/>
                </a:solidFill>
              </a:rPr>
              <a:t>Većina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njih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bili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pacijenti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vukovarske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bolnice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oni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bili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odvezeni</a:t>
            </a:r>
            <a:r>
              <a:rPr lang="en-US" sz="2000" i="1">
                <a:solidFill>
                  <a:schemeClr val="bg1"/>
                </a:solidFill>
              </a:rPr>
              <a:t> u </a:t>
            </a:r>
            <a:r>
              <a:rPr lang="en-US" sz="2000" i="1" err="1">
                <a:solidFill>
                  <a:schemeClr val="bg1"/>
                </a:solidFill>
              </a:rPr>
              <a:t>logor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Ovčara</a:t>
            </a:r>
            <a:r>
              <a:rPr lang="en-US" sz="2000" i="1">
                <a:solidFill>
                  <a:schemeClr val="bg1"/>
                </a:solidFill>
              </a:rPr>
              <a:t>. </a:t>
            </a:r>
            <a:r>
              <a:rPr lang="en-US" sz="2000" i="1" err="1">
                <a:solidFill>
                  <a:schemeClr val="bg1"/>
                </a:solidFill>
              </a:rPr>
              <a:t>Među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njiima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bili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ubijeni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francuski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ratni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dragovoljac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u="sng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Jean-Michel Nicolier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hrvatski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novinar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Siniša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Glavašević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. Nisu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bili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samo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Hrvati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ubijeni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nažalost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već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više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Srba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branitelja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grada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Bošnjaka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Mađara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Nijemac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uglavnom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svi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koji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su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branili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i="1" err="1">
                <a:solidFill>
                  <a:schemeClr val="bg1"/>
                </a:solidFill>
                <a:ea typeface="+mn-lt"/>
                <a:cs typeface="+mn-lt"/>
              </a:rPr>
              <a:t>Hrvatsku</a:t>
            </a:r>
            <a:r>
              <a:rPr lang="en-US" sz="2000" i="1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</a:rPr>
              <a:t>Ovčara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bilo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ime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farme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koja</a:t>
            </a:r>
            <a:r>
              <a:rPr lang="en-US" sz="2000" i="1">
                <a:solidFill>
                  <a:schemeClr val="bg1"/>
                </a:solidFill>
              </a:rPr>
              <a:t> se </a:t>
            </a:r>
            <a:r>
              <a:rPr lang="en-US" sz="2000" i="1" err="1">
                <a:solidFill>
                  <a:schemeClr val="bg1"/>
                </a:solidFill>
              </a:rPr>
              <a:t>nalazila</a:t>
            </a:r>
            <a:r>
              <a:rPr lang="en-US" sz="2000" i="1">
                <a:solidFill>
                  <a:schemeClr val="bg1"/>
                </a:solidFill>
              </a:rPr>
              <a:t> 5km od </a:t>
            </a:r>
            <a:r>
              <a:rPr lang="en-US" sz="2000" i="1" err="1">
                <a:solidFill>
                  <a:schemeClr val="bg1"/>
                </a:solidFill>
              </a:rPr>
              <a:t>Vukovara</a:t>
            </a:r>
            <a:endParaRPr lang="en-US" sz="20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 descr="A black rectangular object with a white bird on it&#10;&#10;Description automatically generated">
            <a:extLst>
              <a:ext uri="{FF2B5EF4-FFF2-40B4-BE49-F238E27FC236}">
                <a16:creationId xmlns:a16="http://schemas.microsoft.com/office/drawing/2014/main" id="{6E4F8314-DE6A-D548-38ED-2B43FBCC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48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5" name="Picture 4" descr="A field of white crosses&#10;&#10;Description automatically generated">
            <a:extLst>
              <a:ext uri="{FF2B5EF4-FFF2-40B4-BE49-F238E27FC236}">
                <a16:creationId xmlns:a16="http://schemas.microsoft.com/office/drawing/2014/main" id="{BB0CA537-D8B6-D1AA-4D7E-98262BAE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6" r="2178" b="3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03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AD10F-6E8E-C3E0-48E5-3D10C342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hr-HR" sz="5400" b="1" u="sng">
                <a:solidFill>
                  <a:schemeClr val="bg1"/>
                </a:solidFill>
              </a:rPr>
              <a:t>Žrtve i stradali</a:t>
            </a:r>
            <a:endParaRPr lang="hr-HR" sz="5400" b="1" u="sng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312EC-416C-58A0-423A-BAF3691E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6198" r="7355" b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F8CBB-F881-6137-2C49-6B613C82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i="1">
                <a:solidFill>
                  <a:schemeClr val="bg1"/>
                </a:solidFill>
              </a:rPr>
              <a:t>Preko 3500 poginulih branitelja i civila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Više od 20000 ljudi protjerano iz grada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Oko 7000 vojnika i civila zarobljeno u logorima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Masovna pogubljenja civila nakon pada grada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Masovne grobnice: tijela poginulih često su zakopana u masovnim grobnicama, a njihova tijela godinama nisu bila identificirana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Brojne obitelji još uvijek tragaju za svojim nestalim članovima</a:t>
            </a:r>
            <a:endParaRPr lang="hr-HR" sz="2000" i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64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BCC9-0191-54C7-4C0C-A653740B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22351" cy="1402470"/>
          </a:xfrm>
        </p:spPr>
        <p:txBody>
          <a:bodyPr anchor="t">
            <a:normAutofit/>
          </a:bodyPr>
          <a:lstStyle/>
          <a:p>
            <a:r>
              <a:rPr lang="en-US" sz="5400" b="1" u="sng" err="1">
                <a:solidFill>
                  <a:schemeClr val="bg1"/>
                </a:solidFill>
              </a:rPr>
              <a:t>Posljedice</a:t>
            </a:r>
            <a:r>
              <a:rPr lang="en-US" sz="5400" b="1" u="sng">
                <a:solidFill>
                  <a:schemeClr val="bg1"/>
                </a:solidFill>
              </a:rPr>
              <a:t> rata</a:t>
            </a:r>
            <a:endParaRPr lang="en-US" sz="5400" b="1" u="sng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140C-5797-6E31-FCAA-C9B9641E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22351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i="1" err="1">
                <a:solidFill>
                  <a:schemeClr val="bg1"/>
                </a:solidFill>
              </a:rPr>
              <a:t>Depresija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stanovnika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Hrvatske</a:t>
            </a:r>
            <a:r>
              <a:rPr lang="en-US" sz="2000" i="1">
                <a:solidFill>
                  <a:schemeClr val="bg1"/>
                </a:solidFill>
              </a:rPr>
              <a:t>,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grada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Vukovara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zato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što</a:t>
            </a:r>
            <a:r>
              <a:rPr lang="en-US" sz="2000" i="1">
                <a:solidFill>
                  <a:schemeClr val="bg1"/>
                </a:solidFill>
              </a:rPr>
              <a:t> je </a:t>
            </a:r>
            <a:r>
              <a:rPr lang="en-US" sz="2000" i="1" err="1">
                <a:solidFill>
                  <a:schemeClr val="bg1"/>
                </a:solidFill>
              </a:rPr>
              <a:t>bilo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sve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uništeno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velike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ozljede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veliki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broj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poginulih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ranjenih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neki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vojnici</a:t>
            </a:r>
            <a:r>
              <a:rPr lang="en-US" sz="2000" i="1">
                <a:solidFill>
                  <a:schemeClr val="bg1"/>
                </a:solidFill>
              </a:rPr>
              <a:t> se </a:t>
            </a:r>
            <a:r>
              <a:rPr lang="en-US" sz="2000" i="1" err="1">
                <a:solidFill>
                  <a:schemeClr val="bg1"/>
                </a:solidFill>
              </a:rPr>
              <a:t>vraćali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doma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uopće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nisu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vidjeli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svoju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obitelj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zato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što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umrli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neki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ostali</a:t>
            </a:r>
            <a:r>
              <a:rPr lang="en-US" sz="2000" i="1">
                <a:solidFill>
                  <a:schemeClr val="bg1"/>
                </a:solidFill>
              </a:rPr>
              <a:t> bez </a:t>
            </a:r>
            <a:r>
              <a:rPr lang="en-US" sz="2000" i="1" err="1">
                <a:solidFill>
                  <a:schemeClr val="bg1"/>
                </a:solidFill>
              </a:rPr>
              <a:t>dijelova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tijela</a:t>
            </a:r>
            <a:r>
              <a:rPr lang="en-US" sz="2000" i="1">
                <a:solidFill>
                  <a:schemeClr val="bg1"/>
                </a:solidFill>
              </a:rPr>
              <a:t>, </a:t>
            </a:r>
            <a:r>
              <a:rPr lang="en-US" sz="2000" i="1" err="1">
                <a:solidFill>
                  <a:schemeClr val="bg1"/>
                </a:solidFill>
              </a:rPr>
              <a:t>ruševine</a:t>
            </a:r>
            <a:r>
              <a:rPr lang="en-US" sz="2000" i="1">
                <a:solidFill>
                  <a:schemeClr val="bg1"/>
                </a:solidFill>
              </a:rPr>
              <a:t> po </a:t>
            </a:r>
            <a:r>
              <a:rPr lang="en-US" sz="2000" i="1" err="1">
                <a:solidFill>
                  <a:schemeClr val="bg1"/>
                </a:solidFill>
              </a:rPr>
              <a:t>svugdje</a:t>
            </a:r>
            <a:r>
              <a:rPr lang="en-US" sz="2000" i="1">
                <a:solidFill>
                  <a:schemeClr val="bg1"/>
                </a:solidFill>
              </a:rPr>
              <a:t>, trauma, PTSP...</a:t>
            </a:r>
            <a:endParaRPr lang="en-US" sz="2000" i="1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BF176-795A-784B-FBAC-61E5904B0B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24" r="25874" b="2"/>
          <a:stretch/>
        </p:blipFill>
        <p:spPr>
          <a:xfrm>
            <a:off x="6115068" y="10"/>
            <a:ext cx="2999308" cy="419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74CFA-2AE4-56DA-C65A-3D5D02E3F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2605" b="2"/>
          <a:stretch/>
        </p:blipFill>
        <p:spPr>
          <a:xfrm>
            <a:off x="9169799" y="-1"/>
            <a:ext cx="3022201" cy="2538787"/>
          </a:xfrm>
          <a:prstGeom prst="rect">
            <a:avLst/>
          </a:prstGeom>
        </p:spPr>
      </p:pic>
      <p:pic>
        <p:nvPicPr>
          <p:cNvPr id="6" name="Picture 5" descr="A building with smoke coming out of it&#10;&#10;Description automatically generated">
            <a:extLst>
              <a:ext uri="{FF2B5EF4-FFF2-40B4-BE49-F238E27FC236}">
                <a16:creationId xmlns:a16="http://schemas.microsoft.com/office/drawing/2014/main" id="{58DF3183-23BC-9A90-5103-E8F2396A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27" r="22204" b="3"/>
          <a:stretch/>
        </p:blipFill>
        <p:spPr>
          <a:xfrm>
            <a:off x="6115069" y="4251683"/>
            <a:ext cx="2999308" cy="2606317"/>
          </a:xfrm>
          <a:prstGeom prst="rect">
            <a:avLst/>
          </a:prstGeom>
        </p:spPr>
      </p:pic>
      <p:pic>
        <p:nvPicPr>
          <p:cNvPr id="5" name="Picture 4" descr="A concrete tower with holes in it&#10;&#10;Description automatically generated">
            <a:extLst>
              <a:ext uri="{FF2B5EF4-FFF2-40B4-BE49-F238E27FC236}">
                <a16:creationId xmlns:a16="http://schemas.microsoft.com/office/drawing/2014/main" id="{06D5CC81-468E-2C68-1D0F-1539B9DFD4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6483"/>
          <a:stretch/>
        </p:blipFill>
        <p:spPr>
          <a:xfrm>
            <a:off x="9169798" y="2595385"/>
            <a:ext cx="3022200" cy="42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9C48-F95C-8AA9-6E3E-8D91EB2E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41711"/>
            <a:ext cx="3234466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u="sng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Vukovarski</a:t>
            </a:r>
            <a:r>
              <a:rPr lang="en-US" sz="5400" b="1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u="sng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vodotoranj</a:t>
            </a:r>
            <a:endParaRPr lang="en-US" sz="5400" b="1" u="sng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Vukovar u srcu - Vukovarski Vodotoranj - Simbol hrvatskog zajedništva  nekada i danas 🇭🇷💙🇭🇷 | Facebook">
            <a:extLst>
              <a:ext uri="{FF2B5EF4-FFF2-40B4-BE49-F238E27FC236}">
                <a16:creationId xmlns:a16="http://schemas.microsoft.com/office/drawing/2014/main" id="{C9B4D72C-EF23-1F1E-01DB-43FECEBA0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3" y="925434"/>
            <a:ext cx="6711317" cy="5027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F0D2B-DAE6-7ADE-246C-B790B3A0AB61}"/>
              </a:ext>
            </a:extLst>
          </p:cNvPr>
          <p:cNvSpPr txBox="1"/>
          <p:nvPr/>
        </p:nvSpPr>
        <p:spPr>
          <a:xfrm>
            <a:off x="766503" y="3088340"/>
            <a:ext cx="323166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Vukovarski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vodotoranj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simbol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otpora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 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hrabrosti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hrvatskih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branitelja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,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kao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podsjetnik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 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opomena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, 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treba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nastaviti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čuvati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sjećanja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na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hrabre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ljude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 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ratnu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prošlost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Grada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Heroja</a:t>
            </a:r>
            <a:endParaRPr lang="en-US" sz="2000" i="1">
              <a:solidFill>
                <a:schemeClr val="bg1"/>
              </a:solidFill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Vukovarski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vodotoranj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su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 panose="020F0502020204030204"/>
              </a:rPr>
              <a:t>gradili</a:t>
            </a:r>
            <a:r>
              <a:rPr lang="en-US" sz="2000" i="1">
                <a:solidFill>
                  <a:schemeClr val="bg1"/>
                </a:solidFill>
                <a:cs typeface="Calibri" panose="020F0502020204030204"/>
              </a:rPr>
              <a:t> od 1963. do 1968.</a:t>
            </a:r>
          </a:p>
        </p:txBody>
      </p:sp>
    </p:spTree>
    <p:extLst>
      <p:ext uri="{BB962C8B-B14F-4D97-AF65-F5344CB8AC3E}">
        <p14:creationId xmlns:p14="http://schemas.microsoft.com/office/powerpoint/2010/main" val="29522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20FE1-0346-434B-A6D1-A3D54689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 b="1" u="sng">
                <a:solidFill>
                  <a:schemeClr val="bg1"/>
                </a:solidFill>
              </a:rPr>
              <a:t>Obilježavanje dana sjećanja</a:t>
            </a:r>
            <a:endParaRPr lang="hr-HR" sz="5400" b="1" u="sng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43630-68D8-126A-2251-658ABC54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i="1">
                <a:solidFill>
                  <a:schemeClr val="bg1"/>
                </a:solidFill>
              </a:rPr>
              <a:t>Polaganje vijenca na spomen-obilježja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Misna slavlja u crkvama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Obiteljima poginulih i ranjenih odaje se počast</a:t>
            </a:r>
            <a:endParaRPr lang="hr-HR" sz="2000" i="1">
              <a:solidFill>
                <a:schemeClr val="bg1"/>
              </a:solidFill>
              <a:cs typeface="Calibri"/>
            </a:endParaRPr>
          </a:p>
          <a:p>
            <a:r>
              <a:rPr lang="hr-HR" sz="2000" i="1">
                <a:solidFill>
                  <a:schemeClr val="bg1"/>
                </a:solidFill>
              </a:rPr>
              <a:t>Pale se svijeće u znak svih žrtava</a:t>
            </a:r>
            <a:endParaRPr lang="hr-HR" sz="20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0E09C-F34B-0725-5B28-C99C7D05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4620" r="14697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52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rosses with a flag&#10;&#10;Description automatically generated">
            <a:extLst>
              <a:ext uri="{FF2B5EF4-FFF2-40B4-BE49-F238E27FC236}">
                <a16:creationId xmlns:a16="http://schemas.microsoft.com/office/drawing/2014/main" id="{9CE4791A-1BBC-975A-756E-C7CA755C9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6" r="22964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6" name="Picture 5" descr="A group of people standing around a monument with candles&#10;&#10;Description automatically generated">
            <a:extLst>
              <a:ext uri="{FF2B5EF4-FFF2-40B4-BE49-F238E27FC236}">
                <a16:creationId xmlns:a16="http://schemas.microsoft.com/office/drawing/2014/main" id="{9F9715B1-9F66-902D-CF33-460B8A5B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9" r="4815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4" name="Picture 3" descr="A row of candles on the side of a road&#10;&#10;Description automatically generated">
            <a:extLst>
              <a:ext uri="{FF2B5EF4-FFF2-40B4-BE49-F238E27FC236}">
                <a16:creationId xmlns:a16="http://schemas.microsoft.com/office/drawing/2014/main" id="{BD0805A8-2B14-5EF7-4174-CD5EE5FD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61" r="3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C5EA3-F667-6ED7-5F16-0CC307779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97" y="3651159"/>
            <a:ext cx="11097703" cy="25258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18.11. je </a:t>
            </a:r>
            <a:r>
              <a:rPr lang="en-US" sz="2000" i="1" err="1">
                <a:solidFill>
                  <a:schemeClr val="bg1"/>
                </a:solidFill>
              </a:rPr>
              <a:t>neradni</a:t>
            </a:r>
            <a:r>
              <a:rPr lang="en-US" sz="2000" i="1">
                <a:solidFill>
                  <a:schemeClr val="bg1"/>
                </a:solidFill>
              </a:rPr>
              <a:t> dan, </a:t>
            </a:r>
            <a:r>
              <a:rPr lang="en-US" sz="2000" i="1" err="1">
                <a:solidFill>
                  <a:schemeClr val="bg1"/>
                </a:solidFill>
              </a:rPr>
              <a:t>obilježavamo</a:t>
            </a:r>
            <a:r>
              <a:rPr lang="en-US" sz="2000" i="1">
                <a:solidFill>
                  <a:schemeClr val="bg1"/>
                </a:solidFill>
              </a:rPr>
              <a:t> ga </a:t>
            </a:r>
            <a:r>
              <a:rPr lang="en-US" sz="2000" i="1" err="1">
                <a:solidFill>
                  <a:schemeClr val="bg1"/>
                </a:solidFill>
              </a:rPr>
              <a:t>tako</a:t>
            </a:r>
            <a:r>
              <a:rPr lang="en-US" sz="2000" i="1">
                <a:solidFill>
                  <a:schemeClr val="bg1"/>
                </a:solidFill>
              </a:rPr>
              <a:t> da </a:t>
            </a:r>
            <a:r>
              <a:rPr lang="en-US" sz="2000" i="1" err="1">
                <a:solidFill>
                  <a:schemeClr val="bg1"/>
                </a:solidFill>
              </a:rPr>
              <a:t>tada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zapalimo</a:t>
            </a:r>
            <a:r>
              <a:rPr lang="en-US" sz="2000" i="1">
                <a:solidFill>
                  <a:schemeClr val="bg1"/>
                </a:solidFill>
              </a:rPr>
              <a:t> lampion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taj dan ne </a:t>
            </a:r>
            <a:r>
              <a:rPr lang="en-US" sz="2000" i="1" err="1">
                <a:solidFill>
                  <a:schemeClr val="bg1"/>
                </a:solidFill>
              </a:rPr>
              <a:t>idemo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posao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ili</a:t>
            </a:r>
            <a:r>
              <a:rPr lang="en-US" sz="2000" i="1">
                <a:solidFill>
                  <a:schemeClr val="bg1"/>
                </a:solidFill>
              </a:rPr>
              <a:t> u </a:t>
            </a:r>
            <a:r>
              <a:rPr lang="en-US" sz="2000" i="1" err="1">
                <a:solidFill>
                  <a:schemeClr val="bg1"/>
                </a:solidFill>
              </a:rPr>
              <a:t>školu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>
                <a:solidFill>
                  <a:schemeClr val="bg1"/>
                </a:solidFill>
              </a:rPr>
              <a:t>Taj dan je </a:t>
            </a:r>
            <a:r>
              <a:rPr lang="en-US" sz="2000" i="1" err="1">
                <a:solidFill>
                  <a:schemeClr val="bg1"/>
                </a:solidFill>
              </a:rPr>
              <a:t>državni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praznik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njega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svi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stanovici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moraju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poštovati</a:t>
            </a:r>
            <a:r>
              <a:rPr lang="en-US" sz="2000" i="1">
                <a:solidFill>
                  <a:schemeClr val="bg1"/>
                </a:solidFill>
              </a:rPr>
              <a:t>, ne </a:t>
            </a:r>
            <a:r>
              <a:rPr lang="en-US" sz="2000" i="1" err="1">
                <a:solidFill>
                  <a:schemeClr val="bg1"/>
                </a:solidFill>
              </a:rPr>
              <a:t>smiju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puštati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neprimjerene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pjesme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koje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su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vezane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uz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Domovinski</a:t>
            </a:r>
            <a:r>
              <a:rPr lang="en-US" sz="2000" i="1">
                <a:solidFill>
                  <a:schemeClr val="bg1"/>
                </a:solidFill>
              </a:rPr>
              <a:t> rat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</a:rPr>
              <a:t>Odlasci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na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mjesto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pogibije</a:t>
            </a:r>
            <a:r>
              <a:rPr lang="en-US" sz="2000" i="1">
                <a:solidFill>
                  <a:schemeClr val="bg1"/>
                </a:solidFill>
              </a:rPr>
              <a:t> </a:t>
            </a:r>
            <a:r>
              <a:rPr lang="en-US" sz="2000" i="1" err="1">
                <a:solidFill>
                  <a:schemeClr val="bg1"/>
                </a:solidFill>
              </a:rPr>
              <a:t>i</a:t>
            </a:r>
            <a:r>
              <a:rPr lang="en-US" sz="2000" i="1">
                <a:solidFill>
                  <a:schemeClr val="bg1"/>
                </a:solidFill>
              </a:rPr>
              <a:t> </a:t>
            </a:r>
            <a:r>
              <a:rPr lang="en-US" sz="2000" i="1" err="1">
                <a:solidFill>
                  <a:schemeClr val="bg1"/>
                </a:solidFill>
              </a:rPr>
              <a:t>ukopa</a:t>
            </a:r>
            <a:endParaRPr lang="en-US" sz="2000" i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8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865B0-A407-F80A-C92D-053166A7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6497" r="26438" b="1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4C36-9031-D929-AFB9-620BC55D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i="1"/>
              <a:t>Dan sjećanja je prilika za jedinstvo i solidarnost svih građana</a:t>
            </a:r>
            <a:endParaRPr lang="hr-HR" sz="2000" i="1">
              <a:cs typeface="Calibri"/>
            </a:endParaRPr>
          </a:p>
          <a:p>
            <a:r>
              <a:rPr lang="hr-HR" sz="2000" i="1"/>
              <a:t>Poštovanje žrtava Domovinskog rata doprinosi jačanju nacionalne svijesti</a:t>
            </a:r>
            <a:endParaRPr lang="hr-HR" sz="2000" i="1">
              <a:cs typeface="Calibri"/>
            </a:endParaRPr>
          </a:p>
          <a:p>
            <a:r>
              <a:rPr lang="hr-HR" sz="2000" i="1"/>
              <a:t>Svake godine Dan sjećanja postaje snažna simbolika za slobodu i mir</a:t>
            </a:r>
            <a:endParaRPr lang="hr-HR" sz="20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503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DA21-AB79-7CAE-214A-36586F20A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Hvala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svima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na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slušanju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nadamo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se da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ste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nešto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naučili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i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 da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vam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se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svidjela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naša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 </a:t>
            </a:r>
            <a:r>
              <a:rPr lang="en-US" sz="3600" err="1">
                <a:solidFill>
                  <a:schemeClr val="bg1"/>
                </a:solidFill>
                <a:cs typeface="Calibri" panose="020F0502020204030204"/>
              </a:rPr>
              <a:t>prezentacija</a:t>
            </a:r>
            <a:r>
              <a:rPr lang="en-US" sz="3600">
                <a:solidFill>
                  <a:schemeClr val="bg1"/>
                </a:solidFill>
                <a:cs typeface="Calibri" panose="020F0502020204030204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2F512-DB73-6FFD-BE6D-F109E9F90779}"/>
              </a:ext>
            </a:extLst>
          </p:cNvPr>
          <p:cNvSpPr txBox="1"/>
          <p:nvPr/>
        </p:nvSpPr>
        <p:spPr>
          <a:xfrm>
            <a:off x="4925144" y="5661700"/>
            <a:ext cx="75105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cs typeface="Calibri"/>
              </a:rPr>
              <a:t>Prezentaciju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napravio</a:t>
            </a:r>
            <a:r>
              <a:rPr lang="en-US" sz="2000">
                <a:solidFill>
                  <a:schemeClr val="bg1"/>
                </a:solidFill>
                <a:cs typeface="Calibri"/>
              </a:rPr>
              <a:t>: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 Bruno Latin (8.a)</a:t>
            </a:r>
          </a:p>
          <a:p>
            <a:r>
              <a:rPr lang="en-US" sz="2000" err="1">
                <a:solidFill>
                  <a:schemeClr val="bg1"/>
                </a:solidFill>
                <a:cs typeface="Calibri"/>
              </a:rPr>
              <a:t>Pronašli</a:t>
            </a:r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podatke</a:t>
            </a:r>
            <a:r>
              <a:rPr lang="en-US" sz="2000">
                <a:solidFill>
                  <a:schemeClr val="bg1"/>
                </a:solidFill>
                <a:cs typeface="Calibri"/>
              </a:rPr>
              <a:t>: 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Bruno Latin </a:t>
            </a:r>
            <a:r>
              <a:rPr lang="en-US" sz="2000" b="1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 Dalia </a:t>
            </a:r>
            <a:r>
              <a:rPr lang="en-US" sz="2000" b="1" err="1">
                <a:solidFill>
                  <a:schemeClr val="bg1"/>
                </a:solidFill>
                <a:cs typeface="Calibri"/>
              </a:rPr>
              <a:t>Cule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 (8.a)</a:t>
            </a:r>
          </a:p>
          <a:p>
            <a:r>
              <a:rPr lang="en-US" sz="2000" err="1">
                <a:solidFill>
                  <a:schemeClr val="bg1"/>
                </a:solidFill>
                <a:cs typeface="Calibri"/>
              </a:rPr>
              <a:t>Prezentirali</a:t>
            </a:r>
            <a:r>
              <a:rPr lang="en-US" sz="2000">
                <a:solidFill>
                  <a:schemeClr val="bg1"/>
                </a:solidFill>
                <a:cs typeface="Calibri"/>
              </a:rPr>
              <a:t>: 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Bruno Latin, Dalia </a:t>
            </a:r>
            <a:r>
              <a:rPr lang="en-US" sz="2000" b="1" err="1">
                <a:solidFill>
                  <a:schemeClr val="bg1"/>
                </a:solidFill>
                <a:cs typeface="Calibri"/>
              </a:rPr>
              <a:t>Cule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, Lara Fumić </a:t>
            </a:r>
            <a:r>
              <a:rPr lang="en-US" sz="2000" b="1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 Nika </a:t>
            </a:r>
            <a:r>
              <a:rPr lang="en-US" sz="2000" b="1" err="1">
                <a:solidFill>
                  <a:schemeClr val="bg1"/>
                </a:solidFill>
                <a:cs typeface="Calibri"/>
              </a:rPr>
              <a:t>Malešić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 (8.a)</a:t>
            </a:r>
          </a:p>
        </p:txBody>
      </p:sp>
    </p:spTree>
    <p:extLst>
      <p:ext uri="{BB962C8B-B14F-4D97-AF65-F5344CB8AC3E}">
        <p14:creationId xmlns:p14="http://schemas.microsoft.com/office/powerpoint/2010/main" val="161780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74415-0248-7AE2-D7E1-01A2958A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 b="1" u="sng">
                <a:solidFill>
                  <a:schemeClr val="bg1"/>
                </a:solidFill>
              </a:rPr>
              <a:t>18. studenog, Dan sjećanja</a:t>
            </a:r>
            <a:endParaRPr lang="hr-HR" sz="5400" b="1" u="sng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DD6E-0A95-7019-4138-F9E58E4F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89" y="2883196"/>
            <a:ext cx="4398048" cy="33618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1900" i="1">
                <a:solidFill>
                  <a:schemeClr val="bg1"/>
                </a:solidFill>
              </a:rPr>
              <a:t>Dan sjećanja na žrtve Vukovara i Škabrnje obilježava se 18. studenog</a:t>
            </a:r>
            <a:endParaRPr lang="hr-HR" sz="1900" i="1">
              <a:solidFill>
                <a:schemeClr val="bg1"/>
              </a:solidFill>
              <a:cs typeface="Calibri"/>
            </a:endParaRPr>
          </a:p>
          <a:p>
            <a:r>
              <a:rPr lang="hr-HR" sz="1900" i="1">
                <a:solidFill>
                  <a:schemeClr val="bg1"/>
                </a:solidFill>
              </a:rPr>
              <a:t>Ove godine je 33. obljetnica pada Vukovara</a:t>
            </a:r>
            <a:endParaRPr lang="hr-HR" sz="1900" i="1">
              <a:solidFill>
                <a:schemeClr val="bg1"/>
              </a:solidFill>
              <a:cs typeface="Calibri"/>
            </a:endParaRPr>
          </a:p>
          <a:p>
            <a:r>
              <a:rPr lang="hr-HR" sz="1900" i="1">
                <a:solidFill>
                  <a:schemeClr val="bg1"/>
                </a:solidFill>
              </a:rPr>
              <a:t>Cilj obilježavanja: -odavanje počasti žrtvama Domovinskog rata </a:t>
            </a:r>
            <a:endParaRPr lang="hr-HR" sz="1900" i="1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hr-HR" sz="1900" i="1">
                <a:solidFill>
                  <a:schemeClr val="bg1"/>
                </a:solidFill>
              </a:rPr>
              <a:t>                                  -obilježavanje stradanja civila i vojnika</a:t>
            </a:r>
            <a:endParaRPr lang="hr-HR" sz="1900" i="1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hr-HR" sz="1900" i="1">
                <a:solidFill>
                  <a:schemeClr val="bg1"/>
                </a:solidFill>
              </a:rPr>
              <a:t>			- sjećanje na sve nestale</a:t>
            </a:r>
            <a:endParaRPr lang="hr-HR" sz="19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0D885-C957-FB47-FB3A-C418679C0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 contrast="-23000"/>
                    </a14:imgEffect>
                  </a14:imgLayer>
                </a14:imgProps>
              </a:ext>
            </a:extLst>
          </a:blip>
          <a:srcRect l="9988" r="2305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02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F176F-0BD9-DBB2-3922-4AD90052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904" y="5244543"/>
            <a:ext cx="6425867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u="sng">
                <a:solidFill>
                  <a:schemeClr val="bg1"/>
                </a:solidFill>
                <a:cs typeface="Calibri Light"/>
              </a:rPr>
              <a:t>Slike razrušenog </a:t>
            </a:r>
            <a:r>
              <a:rPr lang="en-US" sz="3200" b="1" u="sng" err="1">
                <a:solidFill>
                  <a:schemeClr val="bg1"/>
                </a:solidFill>
                <a:cs typeface="Calibri Light"/>
              </a:rPr>
              <a:t>grada</a:t>
            </a:r>
            <a:r>
              <a:rPr lang="en-US" sz="3200" b="1" u="sng">
                <a:solidFill>
                  <a:schemeClr val="bg1"/>
                </a:solidFill>
                <a:cs typeface="Calibri Light"/>
              </a:rPr>
              <a:t> </a:t>
            </a:r>
            <a:r>
              <a:rPr lang="en-US" sz="3200" b="1" u="sng" err="1">
                <a:solidFill>
                  <a:schemeClr val="bg1"/>
                </a:solidFill>
                <a:cs typeface="Calibri Light"/>
              </a:rPr>
              <a:t>Vukovara</a:t>
            </a:r>
            <a:endParaRPr lang="en-US" sz="3200" b="1" u="sng" kern="120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4" name="Picture 3" descr="Vukovar U Vrijeme Domovinskog Rata">
            <a:extLst>
              <a:ext uri="{FF2B5EF4-FFF2-40B4-BE49-F238E27FC236}">
                <a16:creationId xmlns:a16="http://schemas.microsoft.com/office/drawing/2014/main" id="{256B294B-976F-854E-FEFD-1E2A6F18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2859" r="16139" b="-3"/>
          <a:stretch/>
        </p:blipFill>
        <p:spPr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 descr="U sklopu obilježavanja Dana sjećanja na žrtvu Vukovara 1991. - Strip o ...">
            <a:extLst>
              <a:ext uri="{FF2B5EF4-FFF2-40B4-BE49-F238E27FC236}">
                <a16:creationId xmlns:a16="http://schemas.microsoft.com/office/drawing/2014/main" id="{0438F1F8-8EAA-DDD9-44A9-BE75C8DCF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8888" r="2" b="10650"/>
          <a:stretch/>
        </p:blipFill>
        <p:spPr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 descr="Vukovar U Vrijeme Domovinskog Rata">
            <a:extLst>
              <a:ext uri="{FF2B5EF4-FFF2-40B4-BE49-F238E27FC236}">
                <a16:creationId xmlns:a16="http://schemas.microsoft.com/office/drawing/2014/main" id="{28A59093-9C78-BFD6-1C96-102C694D3B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6758" r="27950"/>
          <a:stretch/>
        </p:blipFill>
        <p:spPr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0" name="Freeform: Shape 29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Vukovar U Vrijeme Domovinskog Rata">
            <a:extLst>
              <a:ext uri="{FF2B5EF4-FFF2-40B4-BE49-F238E27FC236}">
                <a16:creationId xmlns:a16="http://schemas.microsoft.com/office/drawing/2014/main" id="{A270D491-146D-3C01-C729-B86B67CCC7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8520" r="30433" b="-3"/>
          <a:stretch/>
        </p:blipFill>
        <p:spPr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F6F16-641B-750D-9A80-7F8ED755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u="sng">
                <a:solidFill>
                  <a:schemeClr val="bg1"/>
                </a:solidFill>
              </a:rPr>
              <a:t>Trpinjska cesta</a:t>
            </a:r>
            <a:endParaRPr lang="en-US" sz="6600" b="1" u="sng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" name="Picture 4" descr="Spomen dom hrvatskih branitelja na Trpinjskoj cesti – MCDR Vukovar">
            <a:extLst>
              <a:ext uri="{FF2B5EF4-FFF2-40B4-BE49-F238E27FC236}">
                <a16:creationId xmlns:a16="http://schemas.microsoft.com/office/drawing/2014/main" id="{F4C969E5-CBDF-D3F9-4DF7-935798C3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8" y="380986"/>
            <a:ext cx="5614416" cy="3747622"/>
          </a:xfrm>
          <a:prstGeom prst="rect">
            <a:avLst/>
          </a:prstGeom>
        </p:spPr>
      </p:pic>
      <p:pic>
        <p:nvPicPr>
          <p:cNvPr id="4" name="Picture 3" descr="TRPINJSKA CESTA 1991 - YouTube">
            <a:extLst>
              <a:ext uri="{FF2B5EF4-FFF2-40B4-BE49-F238E27FC236}">
                <a16:creationId xmlns:a16="http://schemas.microsoft.com/office/drawing/2014/main" id="{72975764-DE7F-E1F6-BEC7-122AB3D67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98" y="378691"/>
            <a:ext cx="5859806" cy="3752210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ng shot of several people lying in hospital beds&#10;&#10;Description automatically generated">
            <a:extLst>
              <a:ext uri="{FF2B5EF4-FFF2-40B4-BE49-F238E27FC236}">
                <a16:creationId xmlns:a16="http://schemas.microsoft.com/office/drawing/2014/main" id="{C53A5213-78D1-994B-B79F-B8EC88EB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44" r="11088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5" descr="A large silver sculpture in a park&#10;&#10;Description automatically generated">
            <a:extLst>
              <a:ext uri="{FF2B5EF4-FFF2-40B4-BE49-F238E27FC236}">
                <a16:creationId xmlns:a16="http://schemas.microsoft.com/office/drawing/2014/main" id="{6CFFC917-D34B-AA2D-AA12-EFA59A95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5" r="5970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room with hospital beds&#10;&#10;Description automatically generated">
            <a:extLst>
              <a:ext uri="{FF2B5EF4-FFF2-40B4-BE49-F238E27FC236}">
                <a16:creationId xmlns:a16="http://schemas.microsoft.com/office/drawing/2014/main" id="{4A60EEA0-49B5-3CD8-8960-A379702A3C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27" r="-1" b="1436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34000-0C7E-C4B2-C19F-FCA41D7D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5" y="654908"/>
            <a:ext cx="5468094" cy="13873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u="sng">
                <a:solidFill>
                  <a:schemeClr val="bg1"/>
                </a:solidFill>
              </a:rPr>
              <a:t>Vukovarska </a:t>
            </a:r>
            <a:r>
              <a:rPr lang="en-US" sz="5400" b="1" u="sng" err="1">
                <a:solidFill>
                  <a:schemeClr val="bg1"/>
                </a:solidFill>
              </a:rPr>
              <a:t>bolnica</a:t>
            </a:r>
            <a:r>
              <a:rPr lang="en-US" sz="5400"/>
              <a:t> </a:t>
            </a:r>
            <a:endParaRPr lang="en-US" sz="5400"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2A8C-8C22-0AC8-4223-796D2D5C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Jedan je od poznatijih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simbola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stradanja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grada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Vukovara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njegovih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ea typeface="+mn-lt"/>
                <a:cs typeface="+mn-lt"/>
              </a:rPr>
              <a:t>stanovnika</a:t>
            </a:r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err="1">
                <a:solidFill>
                  <a:schemeClr val="bg1"/>
                </a:solidFill>
              </a:rPr>
              <a:t>Srpski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agresor</a:t>
            </a:r>
            <a:r>
              <a:rPr lang="en-US" sz="2000">
                <a:solidFill>
                  <a:schemeClr val="bg1"/>
                </a:solidFill>
              </a:rPr>
              <a:t> je </a:t>
            </a:r>
            <a:r>
              <a:rPr lang="en-US" sz="2000" err="1">
                <a:solidFill>
                  <a:schemeClr val="bg1"/>
                </a:solidFill>
              </a:rPr>
              <a:t>počeo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granatiranje</a:t>
            </a:r>
            <a:r>
              <a:rPr lang="en-US" sz="2000">
                <a:solidFill>
                  <a:schemeClr val="bg1"/>
                </a:solidFill>
              </a:rPr>
              <a:t> 15. </a:t>
            </a:r>
            <a:r>
              <a:rPr lang="en-US" sz="2000" err="1">
                <a:solidFill>
                  <a:schemeClr val="bg1"/>
                </a:solidFill>
              </a:rPr>
              <a:t>kolovoza</a:t>
            </a:r>
            <a:r>
              <a:rPr lang="en-US" sz="2000">
                <a:solidFill>
                  <a:schemeClr val="bg1"/>
                </a:solidFill>
              </a:rPr>
              <a:t> 1991., a </a:t>
            </a:r>
            <a:r>
              <a:rPr lang="en-US" sz="2000" err="1">
                <a:solidFill>
                  <a:schemeClr val="bg1"/>
                </a:solidFill>
              </a:rPr>
              <a:t>tek</a:t>
            </a:r>
            <a:r>
              <a:rPr lang="en-US" sz="2000">
                <a:solidFill>
                  <a:schemeClr val="bg1"/>
                </a:solidFill>
              </a:rPr>
              <a:t> 9 dana </a:t>
            </a:r>
            <a:r>
              <a:rPr lang="en-US" sz="2000" err="1">
                <a:solidFill>
                  <a:schemeClr val="bg1"/>
                </a:solidFill>
              </a:rPr>
              <a:t>nakon</a:t>
            </a:r>
            <a:r>
              <a:rPr lang="en-US" sz="2000">
                <a:solidFill>
                  <a:schemeClr val="bg1"/>
                </a:solidFill>
              </a:rPr>
              <a:t> (24. </a:t>
            </a:r>
            <a:r>
              <a:rPr lang="en-US" sz="2000" err="1">
                <a:solidFill>
                  <a:schemeClr val="bg1"/>
                </a:solidFill>
              </a:rPr>
              <a:t>kolovoza</a:t>
            </a:r>
            <a:r>
              <a:rPr lang="en-US" sz="2000">
                <a:solidFill>
                  <a:schemeClr val="bg1"/>
                </a:solidFill>
              </a:rPr>
              <a:t> 1991.) </a:t>
            </a:r>
            <a:r>
              <a:rPr lang="en-US" sz="2000" err="1">
                <a:solidFill>
                  <a:schemeClr val="bg1"/>
                </a:solidFill>
              </a:rPr>
              <a:t>su</a:t>
            </a:r>
            <a:r>
              <a:rPr lang="en-US" sz="2000">
                <a:solidFill>
                  <a:schemeClr val="bg1"/>
                </a:solidFill>
              </a:rPr>
              <a:t> zrakoplovi JNA </a:t>
            </a:r>
            <a:r>
              <a:rPr lang="en-US" sz="2000" err="1">
                <a:solidFill>
                  <a:schemeClr val="bg1"/>
                </a:solidFill>
              </a:rPr>
              <a:t>prvi</a:t>
            </a:r>
            <a:r>
              <a:rPr lang="en-US" sz="2000">
                <a:solidFill>
                  <a:schemeClr val="bg1"/>
                </a:solidFill>
              </a:rPr>
              <a:t> put </a:t>
            </a:r>
            <a:r>
              <a:rPr lang="en-US" sz="2000" err="1">
                <a:solidFill>
                  <a:schemeClr val="bg1"/>
                </a:solidFill>
              </a:rPr>
              <a:t>bombardirali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tu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bolnicu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</a:rPr>
              <a:t>Do 20. </a:t>
            </a:r>
            <a:r>
              <a:rPr lang="en-US" sz="2000" err="1">
                <a:solidFill>
                  <a:schemeClr val="bg1"/>
                </a:solidFill>
              </a:rPr>
              <a:t>studenoga</a:t>
            </a:r>
            <a:r>
              <a:rPr lang="en-US" sz="2000">
                <a:solidFill>
                  <a:schemeClr val="bg1"/>
                </a:solidFill>
              </a:rPr>
              <a:t> 1991. je </a:t>
            </a:r>
            <a:r>
              <a:rPr lang="en-US" sz="2000" err="1">
                <a:solidFill>
                  <a:schemeClr val="bg1"/>
                </a:solidFill>
              </a:rPr>
              <a:t>bilo</a:t>
            </a:r>
            <a:r>
              <a:rPr lang="en-US" sz="2000">
                <a:solidFill>
                  <a:schemeClr val="bg1"/>
                </a:solidFill>
              </a:rPr>
              <a:t> do 4000 </a:t>
            </a:r>
            <a:r>
              <a:rPr lang="en-US" sz="2000" err="1">
                <a:solidFill>
                  <a:schemeClr val="bg1"/>
                </a:solidFill>
              </a:rPr>
              <a:t>ranjenika</a:t>
            </a:r>
            <a:r>
              <a:rPr lang="en-US" sz="2000">
                <a:solidFill>
                  <a:schemeClr val="bg1"/>
                </a:solidFill>
              </a:rPr>
              <a:t>, </a:t>
            </a:r>
            <a:r>
              <a:rPr lang="en-US" sz="2000" err="1">
                <a:solidFill>
                  <a:schemeClr val="bg1"/>
                </a:solidFill>
              </a:rPr>
              <a:t>tada</a:t>
            </a:r>
            <a:r>
              <a:rPr lang="en-US" sz="2000">
                <a:solidFill>
                  <a:schemeClr val="bg1"/>
                </a:solidFill>
              </a:rPr>
              <a:t> je </a:t>
            </a:r>
            <a:r>
              <a:rPr lang="en-US" sz="2000" err="1">
                <a:solidFill>
                  <a:schemeClr val="bg1"/>
                </a:solidFill>
              </a:rPr>
              <a:t>na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bolnicu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svakodnevno</a:t>
            </a:r>
            <a:r>
              <a:rPr lang="en-US" sz="2000">
                <a:solidFill>
                  <a:schemeClr val="bg1"/>
                </a:solidFill>
              </a:rPr>
              <a:t> padalo </a:t>
            </a:r>
            <a:r>
              <a:rPr lang="en-US" sz="2000" err="1">
                <a:solidFill>
                  <a:schemeClr val="bg1"/>
                </a:solidFill>
              </a:rPr>
              <a:t>oko</a:t>
            </a:r>
            <a:r>
              <a:rPr lang="en-US" sz="2000">
                <a:solidFill>
                  <a:schemeClr val="bg1"/>
                </a:solidFill>
              </a:rPr>
              <a:t> 700 </a:t>
            </a:r>
            <a:r>
              <a:rPr lang="en-US" sz="2000" err="1">
                <a:solidFill>
                  <a:schemeClr val="bg1"/>
                </a:solidFill>
              </a:rPr>
              <a:t>granata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</a:rPr>
              <a:t>Danas se u </a:t>
            </a:r>
            <a:r>
              <a:rPr lang="en-US" sz="2000" err="1">
                <a:solidFill>
                  <a:schemeClr val="bg1"/>
                </a:solidFill>
              </a:rPr>
              <a:t>toj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bolnici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više</a:t>
            </a:r>
            <a:r>
              <a:rPr lang="en-US" sz="2000">
                <a:solidFill>
                  <a:schemeClr val="bg1"/>
                </a:solidFill>
              </a:rPr>
              <a:t> ne </a:t>
            </a:r>
            <a:r>
              <a:rPr lang="en-US" sz="2000" err="1">
                <a:solidFill>
                  <a:schemeClr val="bg1"/>
                </a:solidFill>
              </a:rPr>
              <a:t>radi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nego</a:t>
            </a:r>
            <a:r>
              <a:rPr lang="en-US" sz="2000">
                <a:solidFill>
                  <a:schemeClr val="bg1"/>
                </a:solidFill>
              </a:rPr>
              <a:t> je </a:t>
            </a:r>
            <a:r>
              <a:rPr lang="en-US" sz="2000" err="1">
                <a:solidFill>
                  <a:schemeClr val="bg1"/>
                </a:solidFill>
              </a:rPr>
              <a:t>samo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memorijalni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centar</a:t>
            </a:r>
            <a:r>
              <a:rPr lang="en-US" sz="2000">
                <a:solidFill>
                  <a:schemeClr val="bg1"/>
                </a:solidFill>
              </a:rPr>
              <a:t> za </a:t>
            </a:r>
            <a:r>
              <a:rPr lang="en-US" sz="2000" err="1">
                <a:solidFill>
                  <a:schemeClr val="bg1"/>
                </a:solidFill>
              </a:rPr>
              <a:t>stradale</a:t>
            </a:r>
            <a:r>
              <a:rPr lang="en-US" sz="2000">
                <a:solidFill>
                  <a:schemeClr val="bg1"/>
                </a:solidFill>
              </a:rPr>
              <a:t> u </a:t>
            </a:r>
            <a:r>
              <a:rPr lang="en-US" sz="2000" err="1">
                <a:solidFill>
                  <a:schemeClr val="bg1"/>
                </a:solidFill>
              </a:rPr>
              <a:t>Domovinskom</a:t>
            </a:r>
            <a:r>
              <a:rPr lang="en-US" sz="2000">
                <a:solidFill>
                  <a:schemeClr val="bg1"/>
                </a:solidFill>
              </a:rPr>
              <a:t> ratu.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3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A5E44-E20D-1F75-F3B5-CF0D3F4A5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41000"/>
                    </a14:imgEffect>
                  </a14:imgLayer>
                </a14:imgProps>
              </a:ext>
            </a:extLst>
          </a:blip>
          <a:srcRect t="9091" r="13818"/>
          <a:stretch/>
        </p:blipFill>
        <p:spPr>
          <a:xfrm>
            <a:off x="4873698" y="10"/>
            <a:ext cx="731830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CFD32-174A-B016-8771-1453D29C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99" y="1161288"/>
            <a:ext cx="5684039" cy="1124712"/>
          </a:xfrm>
        </p:spPr>
        <p:txBody>
          <a:bodyPr anchor="b">
            <a:noAutofit/>
          </a:bodyPr>
          <a:lstStyle/>
          <a:p>
            <a:r>
              <a:rPr lang="hr-HR" sz="5400" b="1" u="sng"/>
              <a:t>Vukovarska bolnica</a:t>
            </a:r>
            <a:endParaRPr lang="hr-HR" sz="5400" b="1" u="sng">
              <a:cs typeface="Calibri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86C98-2BAB-C551-E73D-0753CF3A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99" y="2718054"/>
            <a:ext cx="6807748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2000" i="1"/>
              <a:t>Vukovarska bolnica postala je simbol otpora i stradanja</a:t>
            </a:r>
            <a:endParaRPr lang="hr-HR" sz="2000" i="1">
              <a:cs typeface="Calibri"/>
            </a:endParaRPr>
          </a:p>
          <a:p>
            <a:r>
              <a:rPr lang="hr-HR" sz="2000" i="1"/>
              <a:t>Tijekom opsade bolnica je bila preopterećena ranjenicima, a količina </a:t>
            </a:r>
            <a:r>
              <a:rPr lang="hr-HR" sz="2000" i="1" err="1"/>
              <a:t>ljekovima</a:t>
            </a:r>
            <a:r>
              <a:rPr lang="hr-HR" sz="2000" i="1"/>
              <a:t> bila je mala</a:t>
            </a:r>
            <a:endParaRPr lang="hr-HR" sz="2000" i="1">
              <a:cs typeface="Calibri"/>
            </a:endParaRPr>
          </a:p>
          <a:p>
            <a:r>
              <a:rPr lang="hr-HR" sz="2000" i="1"/>
              <a:t>Bolnica je premještena u podrum, bez uvjeta i medicinske opreme</a:t>
            </a:r>
            <a:endParaRPr lang="hr-HR" sz="2000" i="1">
              <a:cs typeface="Calibri"/>
            </a:endParaRPr>
          </a:p>
          <a:p>
            <a:r>
              <a:rPr lang="hr-HR" sz="2000" i="1"/>
              <a:t>Medicinsko osoblje i volonteri su radili pod velikim stresom, a bolnica je bila </a:t>
            </a:r>
            <a:r>
              <a:rPr lang="hr-HR" sz="2000" i="1" err="1"/>
              <a:t>bombandirana</a:t>
            </a:r>
            <a:r>
              <a:rPr lang="hr-HR" sz="2000" i="1"/>
              <a:t> i pod stalnom opsadom, unatoč Crvenom križu koji označava zaštićeno mjesto</a:t>
            </a:r>
            <a:endParaRPr lang="hr-HR" sz="2000" i="1">
              <a:cs typeface="Calibri"/>
            </a:endParaRPr>
          </a:p>
          <a:p>
            <a:r>
              <a:rPr lang="hr-HR" sz="2000" i="1"/>
              <a:t>Mnogi ranjeni branitelji i civili preminuli su zbog nemogućnosti liječenja</a:t>
            </a:r>
            <a:endParaRPr lang="hr-HR" sz="2000" i="1">
              <a:cs typeface="Calibri"/>
            </a:endParaRPr>
          </a:p>
          <a:p>
            <a:r>
              <a:rPr lang="hr-HR" sz="2000" i="1"/>
              <a:t>20. studenog pripadnici JNA su izveli 260 ljudi koje su ubili na Ovčari i drugim lokacijama i za nekima se još uvijek traga</a:t>
            </a:r>
            <a:endParaRPr lang="hr-HR" sz="2000" i="1">
              <a:cs typeface="Calibri"/>
            </a:endParaRPr>
          </a:p>
          <a:p>
            <a:endParaRPr lang="hr-HR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557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6C1C-CBB9-403D-D79A-D6DD4887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u="sng">
                <a:solidFill>
                  <a:schemeClr val="bg1"/>
                </a:solidFill>
                <a:cs typeface="Calibri Light" panose="020F0302020204030204"/>
              </a:rPr>
              <a:t>Siniša Glavašević</a:t>
            </a:r>
            <a:endParaRPr lang="en-US" sz="5400" b="1" u="sng" kern="1200">
              <a:solidFill>
                <a:schemeClr val="bg1"/>
              </a:solidFill>
              <a:latin typeface="+mj-lt"/>
              <a:cs typeface="Calibri Light" panose="020F0302020204030204"/>
            </a:endParaRPr>
          </a:p>
        </p:txBody>
      </p:sp>
      <p:pic>
        <p:nvPicPr>
          <p:cNvPr id="4" name="Content Placeholder 3" descr="Jutarnji list - Susreti 'Grad-to ste vi!' u spomen na Sinišu Glavaševića:  'Bio je simbol obrane Vukovara'">
            <a:extLst>
              <a:ext uri="{FF2B5EF4-FFF2-40B4-BE49-F238E27FC236}">
                <a16:creationId xmlns:a16="http://schemas.microsoft.com/office/drawing/2014/main" id="{081FCAC8-9383-4852-601E-0176B369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25" b="21523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5" name="Picture 4" descr="Siniša Glavašević – Wikipedija">
            <a:extLst>
              <a:ext uri="{FF2B5EF4-FFF2-40B4-BE49-F238E27FC236}">
                <a16:creationId xmlns:a16="http://schemas.microsoft.com/office/drawing/2014/main" id="{EBE02F84-66D5-F477-FF66-8C3BBBBB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60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4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2082D-494C-4DD4-9E28-6B427AABE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36" y="525225"/>
            <a:ext cx="5955505" cy="14540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u="sng">
                <a:solidFill>
                  <a:schemeClr val="bg1"/>
                </a:solidFill>
                <a:cs typeface="Calibri Light"/>
              </a:rPr>
              <a:t>Jean-Michel </a:t>
            </a:r>
            <a:r>
              <a:rPr lang="en-US" sz="5400" b="1" u="sng" err="1">
                <a:solidFill>
                  <a:schemeClr val="bg1"/>
                </a:solidFill>
                <a:cs typeface="Calibri Light"/>
              </a:rPr>
              <a:t>Nicolier</a:t>
            </a:r>
            <a:endParaRPr lang="en-US" sz="5400" b="1" u="sng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7" name="Picture 6" descr="Na današnji dan rođen je Jean Michel Nicolier – simbol hrabrosti i  mučeništva Vukovara — Bjelovar.live">
            <a:extLst>
              <a:ext uri="{FF2B5EF4-FFF2-40B4-BE49-F238E27FC236}">
                <a16:creationId xmlns:a16="http://schemas.microsoft.com/office/drawing/2014/main" id="{BBF10138-D560-EFAD-4797-7A318897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10330" b="-3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 descr="Jean-Michel Nicolier - Wikipedia">
            <a:extLst>
              <a:ext uri="{FF2B5EF4-FFF2-40B4-BE49-F238E27FC236}">
                <a16:creationId xmlns:a16="http://schemas.microsoft.com/office/drawing/2014/main" id="{9E8ADD98-F2C6-C9DB-5A03-8E547133C5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48877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Ovčara: &quot;Ubio je Francuza i ukrao mu novac iz džepa&quot; | Express">
            <a:extLst>
              <a:ext uri="{FF2B5EF4-FFF2-40B4-BE49-F238E27FC236}">
                <a16:creationId xmlns:a16="http://schemas.microsoft.com/office/drawing/2014/main" id="{EEF33184-BA0A-6601-0BDE-9331ECA057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7364" r="24866" b="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0A694-85B7-B83B-FB5F-D4EA0CDE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5290852" cy="36392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i="1">
                <a:solidFill>
                  <a:schemeClr val="bg1"/>
                </a:solidFill>
                <a:cs typeface="Calibri"/>
              </a:rPr>
              <a:t>Rodio se u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Vesoulu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u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Francuskoj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1966.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godine</a:t>
            </a:r>
            <a:endParaRPr lang="en-US" sz="2000" i="1">
              <a:solidFill>
                <a:schemeClr val="bg1"/>
              </a:solidFill>
              <a:cs typeface="Calibri"/>
            </a:endParaRPr>
          </a:p>
          <a:p>
            <a:r>
              <a:rPr lang="en-US" sz="2000" i="1" err="1">
                <a:solidFill>
                  <a:schemeClr val="bg1"/>
                </a:solidFill>
                <a:cs typeface="Calibri"/>
              </a:rPr>
              <a:t>Nicolier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gledao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Domovinski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rat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na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televiziji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u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Francuskoj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te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odlučio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otputovati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u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Hrvatsku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,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rekao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majci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: 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"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Želim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pomoći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tim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ljudima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, oni me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trebaju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. Ja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moram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ići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,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ali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vratit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ću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se. Ti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znaš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da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sam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ja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divlja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trava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koja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nikada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 ne </a:t>
            </a:r>
            <a:r>
              <a:rPr lang="en-US" sz="2000" i="1" u="sng" err="1">
                <a:solidFill>
                  <a:schemeClr val="bg1"/>
                </a:solidFill>
                <a:cs typeface="Calibri"/>
              </a:rPr>
              <a:t>nestaje</a:t>
            </a:r>
            <a:r>
              <a:rPr lang="en-US" sz="2000" i="1" u="sng">
                <a:solidFill>
                  <a:schemeClr val="bg1"/>
                </a:solidFill>
                <a:cs typeface="Calibri"/>
              </a:rPr>
              <a:t>."</a:t>
            </a:r>
          </a:p>
          <a:p>
            <a:r>
              <a:rPr lang="en-US" sz="2000" i="1">
                <a:solidFill>
                  <a:schemeClr val="bg1"/>
                </a:solidFill>
                <a:cs typeface="Calibri"/>
              </a:rPr>
              <a:t>U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srpnju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1991.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godine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,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vlakom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došao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u Zagreb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potpuno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sam.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Tamo se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pridružio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hrvatskim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obrambenim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snagama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. Bio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jedan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od 481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stranih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dragovoljaca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domovinskog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rata (od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kojih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72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poginulo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, a 88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ih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je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bilo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ranjeno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)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iz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35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zemalja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koji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su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branili</a:t>
            </a:r>
            <a:r>
              <a:rPr lang="en-US" sz="2000" i="1">
                <a:solidFill>
                  <a:schemeClr val="bg1"/>
                </a:solidFill>
                <a:cs typeface="Calibri"/>
              </a:rPr>
              <a:t> </a:t>
            </a:r>
            <a:r>
              <a:rPr lang="en-US" sz="2000" i="1" err="1">
                <a:solidFill>
                  <a:schemeClr val="bg1"/>
                </a:solidFill>
                <a:cs typeface="Calibri"/>
              </a:rPr>
              <a:t>Hrvatsku</a:t>
            </a:r>
            <a:endParaRPr lang="en-US" sz="2000" i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9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DAN SJEĆANJA NA ŽRTVE VUKOVARA I ŠKABRNJE</vt:lpstr>
      <vt:lpstr>Obilježavanje dana sjećanja</vt:lpstr>
      <vt:lpstr>18. studenog, Dan sjećanja</vt:lpstr>
      <vt:lpstr>Slike razrušenog grada Vukovara</vt:lpstr>
      <vt:lpstr>Trpinjska cesta</vt:lpstr>
      <vt:lpstr>Vukovarska bolnica </vt:lpstr>
      <vt:lpstr>Vukovarska bolnica</vt:lpstr>
      <vt:lpstr>Siniša Glavašević</vt:lpstr>
      <vt:lpstr>Jean-Michel Nicolier</vt:lpstr>
      <vt:lpstr>Djevojčica u plavom kaputiću</vt:lpstr>
      <vt:lpstr>Blago Zadro</vt:lpstr>
      <vt:lpstr>Bitka za Vukovar</vt:lpstr>
      <vt:lpstr>Škabrnja</vt:lpstr>
      <vt:lpstr>Napad u Škabrnji</vt:lpstr>
      <vt:lpstr>Ovčara</vt:lpstr>
      <vt:lpstr>Ovčara</vt:lpstr>
      <vt:lpstr>Žrtve i stradali</vt:lpstr>
      <vt:lpstr>Posljedice rata</vt:lpstr>
      <vt:lpstr>Vukovarski vodotoranj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Aurora Latin</dc:creator>
  <cp:revision>4</cp:revision>
  <dcterms:created xsi:type="dcterms:W3CDTF">2024-11-12T14:58:49Z</dcterms:created>
  <dcterms:modified xsi:type="dcterms:W3CDTF">2024-11-19T07:01:15Z</dcterms:modified>
</cp:coreProperties>
</file>