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1A016-47A8-8976-7006-68B2F4CE491A}" v="1599" dt="2024-11-11T19:16:59.575"/>
    <p1510:client id="{48DE2D91-2F3B-A04B-A319-8D93AD5CDBB6}" v="258" dt="2024-11-11T17:33:02.392"/>
    <p1510:client id="{B22ACDD4-9895-DCEE-78A4-D071BA765AC3}" v="1398" dt="2024-11-12T18:55:5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7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97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2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96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5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2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5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7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1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9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wikipedia.org/wiki/Bitka_za_Vukovar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wiki/Jean-Michel_Nicol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22AF11AA-8211-E56F-DF14-D9EB7F02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88" r="6668" b="1"/>
          <a:stretch/>
        </p:blipFill>
        <p:spPr>
          <a:xfrm>
            <a:off x="-4570" y="3429305"/>
            <a:ext cx="3768513" cy="3428695"/>
          </a:xfrm>
          <a:prstGeom prst="rect">
            <a:avLst/>
          </a:prstGeom>
        </p:spPr>
      </p:pic>
      <p:pic>
        <p:nvPicPr>
          <p:cNvPr id="4" name="Picture 3" descr="A collage of newspapers&#10;&#10;Description automatically generated">
            <a:extLst>
              <a:ext uri="{FF2B5EF4-FFF2-40B4-BE49-F238E27FC236}">
                <a16:creationId xmlns:a16="http://schemas.microsoft.com/office/drawing/2014/main" id="{EA87C927-70BD-F561-F2E7-A935E560D2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73" r="2" b="2"/>
          <a:stretch/>
        </p:blipFill>
        <p:spPr>
          <a:xfrm>
            <a:off x="3763941" y="3424925"/>
            <a:ext cx="3788327" cy="343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2851" y="1795849"/>
            <a:ext cx="3778870" cy="3114818"/>
          </a:xfrm>
        </p:spPr>
        <p:txBody>
          <a:bodyPr>
            <a:normAutofit/>
          </a:bodyPr>
          <a:lstStyle/>
          <a:p>
            <a:r>
              <a:rPr lang="en-US" sz="4000" b="1" err="1">
                <a:solidFill>
                  <a:srgbClr val="FEFFFF"/>
                </a:solidFill>
                <a:latin typeface="Century Gothic"/>
                <a:cs typeface="Aharoni"/>
              </a:rPr>
              <a:t>Domovinski</a:t>
            </a:r>
            <a:r>
              <a:rPr lang="en-US" sz="4000" b="1" dirty="0">
                <a:solidFill>
                  <a:srgbClr val="FEFFFF"/>
                </a:solidFill>
                <a:latin typeface="Century Gothic"/>
                <a:cs typeface="Aharoni"/>
              </a:rPr>
              <a:t> rat – </a:t>
            </a:r>
            <a:r>
              <a:rPr lang="en-US" sz="4000" b="1" err="1">
                <a:solidFill>
                  <a:srgbClr val="FEFFFF"/>
                </a:solidFill>
                <a:latin typeface="Century Gothic"/>
                <a:cs typeface="Aharoni"/>
              </a:rPr>
              <a:t>žrtve</a:t>
            </a:r>
            <a:r>
              <a:rPr lang="en-US" sz="4000" b="1" dirty="0">
                <a:solidFill>
                  <a:srgbClr val="FEFFFF"/>
                </a:solidFill>
                <a:latin typeface="Century Gothic"/>
                <a:cs typeface="Aharoni"/>
              </a:rPr>
              <a:t> </a:t>
            </a:r>
            <a:r>
              <a:rPr lang="en-US" sz="4000" b="1" err="1">
                <a:solidFill>
                  <a:srgbClr val="FEFFFF"/>
                </a:solidFill>
                <a:latin typeface="Century Gothic"/>
                <a:cs typeface="Aharoni"/>
              </a:rPr>
              <a:t>Vukovara</a:t>
            </a:r>
            <a:r>
              <a:rPr lang="en-US" sz="4000" b="1" dirty="0">
                <a:solidFill>
                  <a:srgbClr val="FEFFFF"/>
                </a:solidFill>
                <a:latin typeface="Century Gothic"/>
                <a:cs typeface="Aharoni"/>
              </a:rPr>
              <a:t> I </a:t>
            </a:r>
            <a:r>
              <a:rPr lang="en-US" sz="4000" b="1" err="1">
                <a:solidFill>
                  <a:srgbClr val="FEFFFF"/>
                </a:solidFill>
                <a:latin typeface="Century Gothic"/>
                <a:cs typeface="Aharoni"/>
              </a:rPr>
              <a:t>Škabrnje</a:t>
            </a:r>
            <a:endParaRPr lang="en-US" sz="4000" b="1">
              <a:solidFill>
                <a:srgbClr val="FEFFFF"/>
              </a:solidFill>
              <a:latin typeface="Century Gothic"/>
              <a:cs typeface="Aharon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2851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solidFill>
                  <a:srgbClr val="FEFFFF"/>
                </a:solidFill>
              </a:rPr>
              <a:t>Dalia Cule 8.a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FC574-FAE3-5A10-7C42-F96FEA0ACE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40" r="12389" b="1"/>
          <a:stretch/>
        </p:blipFill>
        <p:spPr>
          <a:xfrm>
            <a:off x="3048" y="3"/>
            <a:ext cx="3753273" cy="3428997"/>
          </a:xfrm>
          <a:prstGeom prst="rect">
            <a:avLst/>
          </a:prstGeom>
        </p:spPr>
      </p:pic>
      <p:pic>
        <p:nvPicPr>
          <p:cNvPr id="8" name="Picture 7" descr="An aerial view of a destroyed building&#10;&#10;Description automatically generated">
            <a:extLst>
              <a:ext uri="{FF2B5EF4-FFF2-40B4-BE49-F238E27FC236}">
                <a16:creationId xmlns:a16="http://schemas.microsoft.com/office/drawing/2014/main" id="{E1696181-7922-EB76-DF6B-1C6A0D1B68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36" r="23854" b="-2"/>
          <a:stretch/>
        </p:blipFill>
        <p:spPr>
          <a:xfrm>
            <a:off x="3794655" y="9242"/>
            <a:ext cx="3757610" cy="34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8D6843-124B-47BE-B22E-2EF93F5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large silver sculpture in a park&#10;&#10;Description automatically generated">
            <a:extLst>
              <a:ext uri="{FF2B5EF4-FFF2-40B4-BE49-F238E27FC236}">
                <a16:creationId xmlns:a16="http://schemas.microsoft.com/office/drawing/2014/main" id="{6CFFC917-D34B-AA2D-AA12-EFA59A95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6" r="6135" b="-1"/>
          <a:stretch/>
        </p:blipFill>
        <p:spPr>
          <a:xfrm>
            <a:off x="-1" y="2283086"/>
            <a:ext cx="2735480" cy="22680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00FDBE-E6D9-4DE3-B98C-F03ECA5F6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8364EFF-3559-427F-91C6-F17C52C23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0E31A01-C26C-4630-9EE4-698FDEFFE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429B372-D73D-4440-9E1B-DD3805BF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AEE103D-A892-4507-B5C3-3435B6588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B4562FF-433F-4EA1-9ADB-2EAD0944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3F7E945-D9B1-4403-9DDD-3B791DD89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09D1443-6B72-48E8-90C4-C1500544A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94BC348-E8C0-4F02-80A1-264C0EFE8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6ED7E26-68DD-4355-B64B-3F8E1EBB3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9EEBE8C-93AA-4FFC-966C-F55D4C5D4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DD8E42A-F636-4766-B846-48E8075E8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95B1C94-B840-41FB-BDC8-5338301DE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64FF43-F189-4954-82B1-E1A9E656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0BE912-4F03-42AB-BBA7-F56408493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6EDBF3-5055-467B-AFEE-3FF76C4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49ED4F9-4BB6-4058-98B9-0BB888955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47C99C2-EBBC-491A-834E-AA8F58A79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A4B2288-1BEC-473B-B7B7-4105772C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3E629C9-9693-471A-9F26-FF0F53E0F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8938F32-2C85-475C-AB71-4AFCD8E19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980AC54-CF9A-4806-9438-F58F63A3A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068A672-E33D-4FC2-BD3D-A50345260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83DF5F7-3083-4B6D-8416-5D68C816E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52FDCC-A8C8-4067-B67C-1CB036A15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E63659C-1BE6-431A-889D-844609221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C34000-0C7E-C4B2-C19F-FCA41D7D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 dirty="0" err="1"/>
              <a:t>Vukovarska</a:t>
            </a:r>
            <a:r>
              <a:rPr lang="en-US" dirty="0"/>
              <a:t> </a:t>
            </a:r>
            <a:r>
              <a:rPr lang="en-US" dirty="0" err="1"/>
              <a:t>bolnica</a:t>
            </a:r>
            <a:r>
              <a:rPr lang="en-US" dirty="0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4B3381-0932-4142-8C7B-1A861EEF3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22FD4C8E-47D7-4FB8-9B9B-002F6A64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room with hospital beds&#10;&#10;Description automatically generated">
            <a:extLst>
              <a:ext uri="{FF2B5EF4-FFF2-40B4-BE49-F238E27FC236}">
                <a16:creationId xmlns:a16="http://schemas.microsoft.com/office/drawing/2014/main" id="{4A60EEA0-49B5-3CD8-8960-A379702A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13" r="18005" b="3"/>
          <a:stretch/>
        </p:blipFill>
        <p:spPr>
          <a:xfrm>
            <a:off x="20" y="10"/>
            <a:ext cx="2725091" cy="2252958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29F07E0-D04C-44D3-A8D0-BB595068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" y="2268027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ng shot of several people lying in hospital beds&#10;&#10;Description automatically generated">
            <a:extLst>
              <a:ext uri="{FF2B5EF4-FFF2-40B4-BE49-F238E27FC236}">
                <a16:creationId xmlns:a16="http://schemas.microsoft.com/office/drawing/2014/main" id="{C53A5213-78D1-994B-B79F-B8EC88EBB5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27" r="8373" b="2"/>
          <a:stretch/>
        </p:blipFill>
        <p:spPr>
          <a:xfrm>
            <a:off x="2" y="4541887"/>
            <a:ext cx="2717601" cy="231611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230EA2D-3BF8-4FB1-9E44-FC93D97D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" y="4551114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2A8C-8C22-0AC8-4223-796D2D5C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 Jedan je od </a:t>
            </a:r>
            <a:r>
              <a:rPr lang="en-US" dirty="0" err="1">
                <a:ea typeface="+mn-lt"/>
                <a:cs typeface="+mn-lt"/>
              </a:rPr>
              <a:t>poznatijih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simbola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stradanja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grada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Vukovara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njegovih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stanovnika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/>
              <a:t>Srpski</a:t>
            </a:r>
            <a:r>
              <a:rPr lang="en-US" dirty="0"/>
              <a:t> </a:t>
            </a:r>
            <a:r>
              <a:rPr lang="en-US" dirty="0" err="1"/>
              <a:t>agresor</a:t>
            </a:r>
            <a:r>
              <a:rPr lang="en-US" dirty="0"/>
              <a:t> je </a:t>
            </a:r>
            <a:r>
              <a:rPr lang="en-US" dirty="0" err="1"/>
              <a:t>počeo</a:t>
            </a:r>
            <a:r>
              <a:rPr lang="en-US" dirty="0"/>
              <a:t> </a:t>
            </a:r>
            <a:r>
              <a:rPr lang="en-US" dirty="0" err="1"/>
              <a:t>granatiranje</a:t>
            </a:r>
            <a:r>
              <a:rPr lang="en-US" dirty="0"/>
              <a:t> 15. </a:t>
            </a:r>
            <a:r>
              <a:rPr lang="en-US" dirty="0" err="1"/>
              <a:t>kolovoza</a:t>
            </a:r>
            <a:r>
              <a:rPr lang="en-US" dirty="0"/>
              <a:t> 1991., a </a:t>
            </a:r>
            <a:r>
              <a:rPr lang="en-US" dirty="0" err="1"/>
              <a:t>tek</a:t>
            </a:r>
            <a:r>
              <a:rPr lang="en-US" dirty="0"/>
              <a:t> 9 dana </a:t>
            </a:r>
            <a:r>
              <a:rPr lang="en-US" dirty="0" err="1"/>
              <a:t>nakon</a:t>
            </a:r>
            <a:r>
              <a:rPr lang="en-US" dirty="0"/>
              <a:t> (24. </a:t>
            </a:r>
            <a:r>
              <a:rPr lang="en-US" dirty="0" err="1"/>
              <a:t>kolovoza</a:t>
            </a:r>
            <a:r>
              <a:rPr lang="en-US" dirty="0"/>
              <a:t> 1991.)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zrakoplovi</a:t>
            </a:r>
            <a:r>
              <a:rPr lang="en-US" dirty="0"/>
              <a:t> JNA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/>
              <a:t>bombardirali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bolnicu</a:t>
            </a:r>
            <a:r>
              <a:rPr lang="en-US" dirty="0"/>
              <a:t>.</a:t>
            </a:r>
          </a:p>
          <a:p>
            <a:r>
              <a:rPr lang="en-US" dirty="0"/>
              <a:t>Do 20. </a:t>
            </a:r>
            <a:r>
              <a:rPr lang="en-US" dirty="0" err="1"/>
              <a:t>studenoga</a:t>
            </a:r>
            <a:r>
              <a:rPr lang="en-US" dirty="0"/>
              <a:t> 1991. je </a:t>
            </a:r>
            <a:r>
              <a:rPr lang="en-US" dirty="0" err="1"/>
              <a:t>bilo</a:t>
            </a:r>
            <a:r>
              <a:rPr lang="en-US" dirty="0"/>
              <a:t> do 4000 </a:t>
            </a:r>
            <a:r>
              <a:rPr lang="en-US" dirty="0" err="1"/>
              <a:t>ranjenika</a:t>
            </a:r>
            <a:r>
              <a:rPr lang="en-US" dirty="0"/>
              <a:t>, </a:t>
            </a:r>
            <a:r>
              <a:rPr lang="en-US" dirty="0" err="1"/>
              <a:t>tada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bolnicu</a:t>
            </a:r>
            <a:r>
              <a:rPr lang="en-US" dirty="0"/>
              <a:t> </a:t>
            </a:r>
            <a:r>
              <a:rPr lang="en-US" dirty="0" err="1"/>
              <a:t>svakodnevno</a:t>
            </a:r>
            <a:r>
              <a:rPr lang="en-US" dirty="0"/>
              <a:t> </a:t>
            </a:r>
            <a:r>
              <a:rPr lang="en-US" dirty="0" err="1"/>
              <a:t>padalo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700 </a:t>
            </a:r>
            <a:r>
              <a:rPr lang="en-US" dirty="0" err="1"/>
              <a:t>granata</a:t>
            </a:r>
            <a:r>
              <a:rPr lang="en-US" dirty="0"/>
              <a:t>.</a:t>
            </a:r>
          </a:p>
          <a:p>
            <a:r>
              <a:rPr lang="en-US" dirty="0"/>
              <a:t>Danas se u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bolnici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ne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memorijalni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za </a:t>
            </a:r>
            <a:r>
              <a:rPr lang="en-US" dirty="0" err="1"/>
              <a:t>stradale</a:t>
            </a:r>
            <a:r>
              <a:rPr lang="en-US" dirty="0"/>
              <a:t> u </a:t>
            </a:r>
            <a:r>
              <a:rPr lang="en-US" dirty="0" err="1"/>
              <a:t>Domovinskom</a:t>
            </a:r>
            <a:r>
              <a:rPr lang="en-US" dirty="0"/>
              <a:t> ratu.</a:t>
            </a:r>
          </a:p>
        </p:txBody>
      </p:sp>
    </p:spTree>
    <p:extLst>
      <p:ext uri="{BB962C8B-B14F-4D97-AF65-F5344CB8AC3E}">
        <p14:creationId xmlns:p14="http://schemas.microsoft.com/office/powerpoint/2010/main" val="254631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217C4C-96E6-44D5-A2E8-2109FE20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building with smoke coming out of it&#10;&#10;Description automatically generated">
            <a:extLst>
              <a:ext uri="{FF2B5EF4-FFF2-40B4-BE49-F238E27FC236}">
                <a16:creationId xmlns:a16="http://schemas.microsoft.com/office/drawing/2014/main" id="{58DF3183-23BC-9A90-5103-E8F2396A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21" b="-5"/>
          <a:stretch/>
        </p:blipFill>
        <p:spPr>
          <a:xfrm>
            <a:off x="-1" y="1727507"/>
            <a:ext cx="2735480" cy="1710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74CFA-2AE4-56DA-C65A-3D5D02E3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6" r="336" b="-2"/>
          <a:stretch/>
        </p:blipFill>
        <p:spPr>
          <a:xfrm>
            <a:off x="-1" y="3420895"/>
            <a:ext cx="2735480" cy="17104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178120-6E1C-4DD5-A838-3C624690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35C239B-6AB2-4C0E-924C-D51DA63D4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D2A69F0-7DDB-4372-A109-A61E0587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DFA43C3-9950-4DF1-BBBC-A3AE8E626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3728AA5-A7D5-4F53-AD30-3D0E00699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E310E71-E333-4D05-B621-7B2437361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ADBD89D-31FE-4EA0-A256-81C0AC51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741359-DF05-4DBB-821B-ABAC55629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F502363-BEEA-40ED-9390-82170B269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D8561007-FE01-451D-A9F5-14BCCA8F3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1BD86FF-0F94-47DC-B9E7-B2089481E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1BC44AD-BBA7-4152-A990-D841A9748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E21F2E2-BDA1-48D6-B808-8567377EA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381EE0-1919-40E0-8251-D8813457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D8DEE6CA-3154-414E-8931-0839BC78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FE687D9-E7CF-4AE0-8ABD-3D8E2FBBA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FCF7507-286F-48F2-A3BE-49558D1A9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59C59C4-B82D-4181-9987-9395A1BD1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E711A17-0F9E-4ECF-A8E4-107D9DC64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090E684-2268-4E73-8B78-0C0FBB2DF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B257C163-2C44-4028-80CA-0977C35C2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5E610E0-BAF4-4E38-9184-8C65C9F88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7F06245A-AC96-425E-9D7B-0621C18EE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50171DA4-8FFC-4931-BC5C-B7234CE2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C63DBF8-A79B-4092-9E6F-6C9E1743D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FEC64B9-5CC7-4EA0-9A8C-B09628BB0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3BBCC9-0191-54C7-4C0C-A653740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 dirty="0" err="1"/>
              <a:t>Posljedice</a:t>
            </a:r>
            <a:r>
              <a:rPr lang="en-US" dirty="0"/>
              <a:t> rata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BF176-795A-784B-FBAC-61E5904B0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11" r="3" b="1654"/>
          <a:stretch/>
        </p:blipFill>
        <p:spPr>
          <a:xfrm>
            <a:off x="20" y="10"/>
            <a:ext cx="2725091" cy="1710438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1E9CF1-CC5D-4FE6-8943-0427DD8B6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09" y="1710448"/>
            <a:ext cx="2733254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ACCBF9-4ED7-4072-B8A3-4E3BF218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09" y="3420896"/>
            <a:ext cx="2733254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oncrete tower with holes in it&#10;&#10;Description automatically generated">
            <a:extLst>
              <a:ext uri="{FF2B5EF4-FFF2-40B4-BE49-F238E27FC236}">
                <a16:creationId xmlns:a16="http://schemas.microsoft.com/office/drawing/2014/main" id="{06D5CC81-468E-2C68-1D0F-1539B9DFD4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978" r="-2" b="41324"/>
          <a:stretch/>
        </p:blipFill>
        <p:spPr>
          <a:xfrm>
            <a:off x="2" y="5107977"/>
            <a:ext cx="2717601" cy="1750023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E5FF69-6579-4BBC-9D1A-B169ABE22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09" y="5131344"/>
            <a:ext cx="2733254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347C7DF-A204-41B0-A42A-6F7E44084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1E23E3B6-F542-4FAE-AF10-76F7E822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140C-5797-6E31-FCAA-C9B9641ED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Depresija</a:t>
            </a:r>
            <a:r>
              <a:rPr lang="en-US" dirty="0"/>
              <a:t> </a:t>
            </a:r>
            <a:r>
              <a:rPr lang="en-US" dirty="0" err="1"/>
              <a:t>stanovnika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/>
              <a:t>, I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Vukovara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uništeno</a:t>
            </a:r>
            <a:r>
              <a:rPr lang="en-US" dirty="0"/>
              <a:t>,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ozljede</a:t>
            </a:r>
            <a:r>
              <a:rPr lang="en-US" dirty="0"/>
              <a:t>,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poginulih</a:t>
            </a:r>
            <a:r>
              <a:rPr lang="en-US" dirty="0"/>
              <a:t> I </a:t>
            </a:r>
            <a:r>
              <a:rPr lang="en-US" dirty="0" err="1"/>
              <a:t>ranjenih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vojnici</a:t>
            </a:r>
            <a:r>
              <a:rPr lang="en-US" dirty="0"/>
              <a:t> se </a:t>
            </a:r>
            <a:r>
              <a:rPr lang="en-US" dirty="0" err="1"/>
              <a:t>se</a:t>
            </a:r>
            <a:r>
              <a:rPr lang="en-US" dirty="0"/>
              <a:t> </a:t>
            </a:r>
            <a:r>
              <a:rPr lang="en-US" dirty="0" err="1"/>
              <a:t>vraćali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I </a:t>
            </a:r>
            <a:r>
              <a:rPr lang="en-US" dirty="0" err="1"/>
              <a:t>uopće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vidjeli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obitelj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umrli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bez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, </a:t>
            </a:r>
            <a:r>
              <a:rPr lang="en-US" dirty="0" err="1"/>
              <a:t>ruševine</a:t>
            </a:r>
            <a:r>
              <a:rPr lang="en-US" dirty="0"/>
              <a:t> po </a:t>
            </a:r>
            <a:r>
              <a:rPr lang="en-US" dirty="0" err="1"/>
              <a:t>svugdje</a:t>
            </a:r>
            <a:r>
              <a:rPr lang="en-US" dirty="0"/>
              <a:t>, trauma, PTSP...</a:t>
            </a:r>
          </a:p>
        </p:txBody>
      </p:sp>
    </p:spTree>
    <p:extLst>
      <p:ext uri="{BB962C8B-B14F-4D97-AF65-F5344CB8AC3E}">
        <p14:creationId xmlns:p14="http://schemas.microsoft.com/office/powerpoint/2010/main" val="696235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8D6843-124B-47BE-B22E-2EF93F5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row of candles on the side of a road&#10;&#10;Description automatically generated">
            <a:extLst>
              <a:ext uri="{FF2B5EF4-FFF2-40B4-BE49-F238E27FC236}">
                <a16:creationId xmlns:a16="http://schemas.microsoft.com/office/drawing/2014/main" id="{BD0805A8-2B14-5EF7-4174-CD5EE5FD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61" r="6" b="6"/>
          <a:stretch/>
        </p:blipFill>
        <p:spPr>
          <a:xfrm>
            <a:off x="-1" y="2283086"/>
            <a:ext cx="2735480" cy="22680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00FDBE-E6D9-4DE3-B98C-F03ECA5F6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8364EFF-3559-427F-91C6-F17C52C23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0E31A01-C26C-4630-9EE4-698FDEFFE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429B372-D73D-4440-9E1B-DD3805BF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AEE103D-A892-4507-B5C3-3435B6588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B4562FF-433F-4EA1-9ADB-2EAD0944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3F7E945-D9B1-4403-9DDD-3B791DD89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09D1443-6B72-48E8-90C4-C1500544A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94BC348-E8C0-4F02-80A1-264C0EFE8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6ED7E26-68DD-4355-B64B-3F8E1EBB3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9EEBE8C-93AA-4FFC-966C-F55D4C5D4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DD8E42A-F636-4766-B846-48E8075E8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95B1C94-B840-41FB-BDC8-5338301DE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64FF43-F189-4954-82B1-E1A9E656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0BE912-4F03-42AB-BBA7-F56408493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6EDBF3-5055-467B-AFEE-3FF76C4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49ED4F9-4BB6-4058-98B9-0BB888955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47C99C2-EBBC-491A-834E-AA8F58A79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A4B2288-1BEC-473B-B7B7-4105772C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3E629C9-9693-471A-9F26-FF0F53E0F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8938F32-2C85-475C-AB71-4AFCD8E19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980AC54-CF9A-4806-9438-F58F63A3A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068A672-E33D-4FC2-BD3D-A50345260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83DF5F7-3083-4B6D-8416-5D68C816E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52FDCC-A8C8-4067-B67C-1CB036A15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E63659C-1BE6-431A-889D-844609221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229227-441C-9125-C773-EE125217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Kako </a:t>
            </a:r>
            <a:r>
              <a:rPr lang="en-US" sz="2800" err="1"/>
              <a:t>obilježavamo</a:t>
            </a:r>
            <a:r>
              <a:rPr lang="en-US" sz="2800"/>
              <a:t> </a:t>
            </a:r>
            <a:r>
              <a:rPr lang="en-US" sz="2800" err="1"/>
              <a:t>svake</a:t>
            </a:r>
            <a:r>
              <a:rPr lang="en-US" sz="2800"/>
              <a:t> </a:t>
            </a:r>
            <a:r>
              <a:rPr lang="en-US" sz="2800" err="1"/>
              <a:t>godine</a:t>
            </a:r>
            <a:r>
              <a:rPr lang="en-US" sz="2800"/>
              <a:t> dan </a:t>
            </a:r>
            <a:r>
              <a:rPr lang="en-US" sz="2800" err="1"/>
              <a:t>stradalih</a:t>
            </a:r>
            <a:r>
              <a:rPr lang="en-US" sz="2800"/>
              <a:t> u </a:t>
            </a:r>
            <a:r>
              <a:rPr lang="en-US" sz="2800" err="1"/>
              <a:t>Vukovaru</a:t>
            </a:r>
            <a:r>
              <a:rPr lang="en-US" sz="2800"/>
              <a:t> I </a:t>
            </a:r>
            <a:r>
              <a:rPr lang="en-US" sz="2800" err="1"/>
              <a:t>Škabrnji</a:t>
            </a:r>
            <a:r>
              <a:rPr lang="en-US" sz="280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4B3381-0932-4142-8C7B-1A861EEF3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22FD4C8E-47D7-4FB8-9B9B-002F6A64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Picture 5" descr="A group of people standing around a monument with candles&#10;&#10;Description automatically generated">
            <a:extLst>
              <a:ext uri="{FF2B5EF4-FFF2-40B4-BE49-F238E27FC236}">
                <a16:creationId xmlns:a16="http://schemas.microsoft.com/office/drawing/2014/main" id="{9F9715B1-9F66-902D-CF33-460B8A5B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58" r="7603" b="-1"/>
          <a:stretch/>
        </p:blipFill>
        <p:spPr>
          <a:xfrm>
            <a:off x="20" y="10"/>
            <a:ext cx="2725091" cy="2252958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29F07E0-D04C-44D3-A8D0-BB595068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" y="2268027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crosses with a flag&#10;&#10;Description automatically generated">
            <a:extLst>
              <a:ext uri="{FF2B5EF4-FFF2-40B4-BE49-F238E27FC236}">
                <a16:creationId xmlns:a16="http://schemas.microsoft.com/office/drawing/2014/main" id="{9CE4791A-1BBC-975A-756E-C7CA755C98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08" r="23647" b="1"/>
          <a:stretch/>
        </p:blipFill>
        <p:spPr>
          <a:xfrm>
            <a:off x="2" y="4541887"/>
            <a:ext cx="2717601" cy="231611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230EA2D-3BF8-4FB1-9E44-FC93D97D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" y="4551114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C5EA3-F667-6ED7-5F16-0CC30777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18.11. je </a:t>
            </a:r>
            <a:r>
              <a:rPr lang="en-US" dirty="0" err="1"/>
              <a:t>neradan</a:t>
            </a:r>
            <a:r>
              <a:rPr lang="en-US" dirty="0"/>
              <a:t> dan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zapalimo</a:t>
            </a:r>
            <a:r>
              <a:rPr lang="en-US" dirty="0"/>
              <a:t> lampion I taj dan ne </a:t>
            </a:r>
            <a:r>
              <a:rPr lang="en-US" dirty="0" err="1"/>
              <a:t>idemo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školu</a:t>
            </a:r>
            <a:endParaRPr lang="en-US" dirty="0"/>
          </a:p>
          <a:p>
            <a:r>
              <a:rPr lang="en-US" dirty="0"/>
              <a:t>Taj dan je </a:t>
            </a:r>
            <a:r>
              <a:rPr lang="en-US" dirty="0" err="1"/>
              <a:t>državni</a:t>
            </a:r>
            <a:r>
              <a:rPr lang="en-US" dirty="0"/>
              <a:t> </a:t>
            </a:r>
            <a:r>
              <a:rPr lang="en-US" dirty="0" err="1"/>
              <a:t>blagdan</a:t>
            </a:r>
            <a:r>
              <a:rPr lang="en-US" dirty="0"/>
              <a:t> I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stanovici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poštovati</a:t>
            </a:r>
            <a:r>
              <a:rPr lang="en-US" dirty="0"/>
              <a:t> I ne </a:t>
            </a:r>
            <a:r>
              <a:rPr lang="en-US" dirty="0" err="1"/>
              <a:t>smiju</a:t>
            </a:r>
            <a:r>
              <a:rPr lang="en-US" dirty="0"/>
              <a:t> se </a:t>
            </a:r>
            <a:r>
              <a:rPr lang="en-US" dirty="0" err="1"/>
              <a:t>puštati</a:t>
            </a:r>
            <a:r>
              <a:rPr lang="en-US" dirty="0"/>
              <a:t> ne </a:t>
            </a:r>
            <a:r>
              <a:rPr lang="en-US" dirty="0" err="1"/>
              <a:t>primjerene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Domovinski</a:t>
            </a:r>
            <a:r>
              <a:rPr lang="en-US" dirty="0"/>
              <a:t> rat</a:t>
            </a:r>
          </a:p>
          <a:p>
            <a:r>
              <a:rPr lang="en-US" dirty="0" err="1"/>
              <a:t>Odlasci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pogibije</a:t>
            </a:r>
            <a:r>
              <a:rPr lang="en-US" dirty="0"/>
              <a:t> I </a:t>
            </a:r>
            <a:r>
              <a:rPr lang="en-US" dirty="0" err="1"/>
              <a:t>ukopa</a:t>
            </a:r>
          </a:p>
        </p:txBody>
      </p:sp>
    </p:spTree>
    <p:extLst>
      <p:ext uri="{BB962C8B-B14F-4D97-AF65-F5344CB8AC3E}">
        <p14:creationId xmlns:p14="http://schemas.microsoft.com/office/powerpoint/2010/main" val="385189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28A49-0668-10CA-BA5B-D6E38BC2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err="1"/>
              <a:t>Zašto</a:t>
            </a:r>
            <a:r>
              <a:rPr lang="en-US" sz="2800"/>
              <a:t> je </a:t>
            </a:r>
            <a:r>
              <a:rPr lang="en-US" sz="2800" err="1"/>
              <a:t>počeo</a:t>
            </a:r>
            <a:r>
              <a:rPr lang="en-US" sz="2800"/>
              <a:t> </a:t>
            </a:r>
            <a:r>
              <a:rPr lang="en-US" sz="2800" err="1"/>
              <a:t>Domovinski</a:t>
            </a:r>
            <a:r>
              <a:rPr lang="en-US" sz="2800"/>
              <a:t> rat I </a:t>
            </a:r>
            <a:r>
              <a:rPr lang="en-US" sz="2800" err="1"/>
              <a:t>koliko</a:t>
            </a:r>
            <a:r>
              <a:rPr lang="en-US" sz="2800"/>
              <a:t> je </a:t>
            </a:r>
            <a:r>
              <a:rPr lang="en-US" sz="2800" err="1"/>
              <a:t>trajao</a:t>
            </a:r>
            <a:r>
              <a:rPr lang="en-US" sz="280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6BCE-DC50-3654-6B72-2E54D2A2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Domovinski</a:t>
            </a:r>
            <a:r>
              <a:rPr lang="en-US"/>
              <a:t> rat je </a:t>
            </a:r>
            <a:r>
              <a:rPr lang="en-US" err="1"/>
              <a:t>počeo</a:t>
            </a:r>
            <a:r>
              <a:rPr lang="en-US"/>
              <a:t> </a:t>
            </a:r>
            <a:r>
              <a:rPr lang="en-US" err="1"/>
              <a:t>kao</a:t>
            </a:r>
            <a:r>
              <a:rPr lang="en-US"/>
              <a:t> </a:t>
            </a:r>
            <a:r>
              <a:rPr lang="en-US" err="1"/>
              <a:t>posljedica</a:t>
            </a:r>
            <a:r>
              <a:rPr lang="en-US"/>
              <a:t> </a:t>
            </a:r>
            <a:r>
              <a:rPr lang="en-US" err="1"/>
              <a:t>raspada</a:t>
            </a:r>
            <a:r>
              <a:rPr lang="en-US"/>
              <a:t> </a:t>
            </a:r>
            <a:r>
              <a:rPr lang="en-US" err="1"/>
              <a:t>Socijalističke</a:t>
            </a:r>
            <a:r>
              <a:rPr lang="en-US"/>
              <a:t> </a:t>
            </a:r>
            <a:r>
              <a:rPr lang="en-US" err="1"/>
              <a:t>Federativne</a:t>
            </a:r>
            <a:r>
              <a:rPr lang="en-US"/>
              <a:t> </a:t>
            </a:r>
            <a:r>
              <a:rPr lang="en-US" err="1"/>
              <a:t>Republike</a:t>
            </a:r>
            <a:r>
              <a:rPr lang="en-US"/>
              <a:t> </a:t>
            </a:r>
            <a:r>
              <a:rPr lang="en-US" err="1"/>
              <a:t>Jugoslavije</a:t>
            </a:r>
            <a:r>
              <a:rPr lang="en-US"/>
              <a:t> I </a:t>
            </a:r>
            <a:r>
              <a:rPr lang="en-US" err="1"/>
              <a:t>političkih</a:t>
            </a:r>
            <a:r>
              <a:rPr lang="en-US"/>
              <a:t> </a:t>
            </a:r>
            <a:r>
              <a:rPr lang="en-US" err="1"/>
              <a:t>napetosti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pratile</a:t>
            </a:r>
            <a:r>
              <a:rPr lang="en-US"/>
              <a:t> taj </a:t>
            </a:r>
            <a:r>
              <a:rPr lang="en-US" err="1"/>
              <a:t>proces</a:t>
            </a:r>
            <a:r>
              <a:rPr lang="en-US"/>
              <a:t>, </a:t>
            </a:r>
            <a:r>
              <a:rPr lang="en-US" err="1"/>
              <a:t>odnsono</a:t>
            </a:r>
            <a:r>
              <a:rPr lang="en-US"/>
              <a:t> </a:t>
            </a:r>
            <a:r>
              <a:rPr lang="en-US" err="1"/>
              <a:t>zbog</a:t>
            </a:r>
            <a:r>
              <a:rPr lang="en-US"/>
              <a:t> </a:t>
            </a:r>
            <a:r>
              <a:rPr lang="en-US" err="1"/>
              <a:t>političkih</a:t>
            </a:r>
            <a:r>
              <a:rPr lang="en-US"/>
              <a:t> </a:t>
            </a:r>
            <a:r>
              <a:rPr lang="en-US" err="1"/>
              <a:t>neslaganja</a:t>
            </a:r>
            <a:r>
              <a:rPr lang="en-US"/>
              <a:t> </a:t>
            </a:r>
            <a:r>
              <a:rPr lang="en-US" err="1"/>
              <a:t>između</a:t>
            </a:r>
            <a:r>
              <a:rPr lang="en-US"/>
              <a:t> </a:t>
            </a:r>
            <a:r>
              <a:rPr lang="en-US" err="1"/>
              <a:t>naroda</a:t>
            </a:r>
            <a:r>
              <a:rPr lang="en-US"/>
              <a:t> </a:t>
            </a:r>
            <a:r>
              <a:rPr lang="en-US" err="1"/>
              <a:t>Jugoslavije</a:t>
            </a:r>
            <a:r>
              <a:rPr lang="en-US"/>
              <a:t> </a:t>
            </a:r>
            <a:r>
              <a:rPr lang="en-US" err="1"/>
              <a:t>gdje</a:t>
            </a:r>
            <a:r>
              <a:rPr lang="en-US"/>
              <a:t> je Srbija </a:t>
            </a:r>
            <a:r>
              <a:rPr lang="en-US" err="1"/>
              <a:t>težila</a:t>
            </a:r>
            <a:r>
              <a:rPr lang="en-US"/>
              <a:t> </a:t>
            </a:r>
            <a:r>
              <a:rPr lang="en-US" err="1"/>
              <a:t>centralizaciji</a:t>
            </a:r>
            <a:r>
              <a:rPr lang="en-US"/>
              <a:t> </a:t>
            </a:r>
            <a:r>
              <a:rPr lang="en-US" err="1"/>
              <a:t>donošenju</a:t>
            </a:r>
            <a:r>
              <a:rPr lang="en-US"/>
              <a:t> </a:t>
            </a:r>
            <a:r>
              <a:rPr lang="en-US" err="1"/>
              <a:t>odluka</a:t>
            </a:r>
            <a:r>
              <a:rPr lang="en-US"/>
              <a:t>.</a:t>
            </a:r>
          </a:p>
          <a:p>
            <a:r>
              <a:rPr lang="en-US"/>
              <a:t>Rat je </a:t>
            </a:r>
            <a:r>
              <a:rPr lang="en-US" err="1"/>
              <a:t>trajao</a:t>
            </a:r>
            <a:r>
              <a:rPr lang="en-US"/>
              <a:t> 31.3.1991.-12.11.1995.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0823C-4287-586F-77D6-D96C462E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002" y="346064"/>
            <a:ext cx="3960286" cy="2525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wo men walking in a dirty area&#10;&#10;Description automatically generated">
            <a:extLst>
              <a:ext uri="{FF2B5EF4-FFF2-40B4-BE49-F238E27FC236}">
                <a16:creationId xmlns:a16="http://schemas.microsoft.com/office/drawing/2014/main" id="{93CCBACF-A687-F57B-2FFA-D3B05CE1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10" y="2175101"/>
            <a:ext cx="2833007" cy="1843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erson sitting on a box in front of a destroyed building&#10;&#10;Description automatically generated">
            <a:extLst>
              <a:ext uri="{FF2B5EF4-FFF2-40B4-BE49-F238E27FC236}">
                <a16:creationId xmlns:a16="http://schemas.microsoft.com/office/drawing/2014/main" id="{5CB127B6-B8FF-7971-1A8E-7276F582B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604" y="2981325"/>
            <a:ext cx="2892878" cy="2071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EA685-21B9-7F77-7BD1-1CF9B1F3E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147" y="4281488"/>
            <a:ext cx="3273878" cy="2268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124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C7BE47C-BAEE-49EE-BB54-156C979A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EE9AC32-EDB1-4EFD-BB0E-C26E206C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FDF0B09-0E9E-45B4-B91E-0E7734ED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EEB8353-6E5B-417C-B98B-07EE30640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9C5BD3B-D39A-4F8B-9240-7A6C153F0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D941421-268E-4666-A503-9F058B24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00E88A0-7025-47DF-BA70-A8F6F5708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00BA63-6194-4ECA-84D8-80235F409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9AC4B74-4C3D-4EDA-94C2-CDA24D068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2B11E6-4CA9-4162-AF59-8C145BC3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B0AF5D0-1EDB-41E2-8FCD-60CBC2EF5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0D0B969-D0AC-487B-9438-B1FA3284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7583D38-95E7-4E22-8130-05E88EC0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B3CB4D2-7362-459B-B043-4A7AA941D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40EF90C-4725-4FA2-9C0E-5CC80706D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5B4B95F-5B02-4199-A4CF-BF80796B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B1A85464-EB4E-4F24-B8D1-5AAB1BD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9CEBF3A-E181-4658-A255-3280C6126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8C349E6E-E8E7-4B47-BE5A-46BC3CCF9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DD8C0E0-3E7A-4139-BD20-6E7498410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3F5C45D2-1802-44B0-A7A1-E7643C61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70E5B6E-B6D6-4758-87EB-CE36D7E7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2D1616A-61DA-4C6C-9AB1-A69903B14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E714FAF-C28B-40B1-8019-BBDC970C5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7AFB3CA-A3ED-4531-BCA8-7571793D4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025E88D5-74FA-49C6-8C3A-2C145643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5438AA5-07F1-406C-8BA2-E8A868DE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Freeform 11">
            <a:extLst>
              <a:ext uri="{FF2B5EF4-FFF2-40B4-BE49-F238E27FC236}">
                <a16:creationId xmlns:a16="http://schemas.microsoft.com/office/drawing/2014/main" id="{F69F17E5-3D86-481F-BD59-9D198A750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9AD3FB61-6AE9-4485-BE50-6A67D1BBD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315C98F-1CCA-4D5A-A03F-29B4BED6C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8456C65E-3C59-4D40-864F-2A31AF2C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2C3C90EF-2E9B-44A4-AB78-BEBD307C3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48E12179-609D-4AF7-96BF-E828E5852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E008B167-7073-455A-9573-FBDDF23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9FC9F31E-3F8D-4B62-87C7-BBBD035E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84F10612-C7D6-428E-9148-D931DFB23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43D6C36-269F-44CF-B0F2-349C6645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6C168F67-740E-466B-8BDA-26A6F2B7F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F2E0909-CFBD-4E94-BEEA-9B6DF1DF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5B8BB545-FACB-4642-8938-14D8CD792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E36904FB-4D24-4290-AD83-449182E6D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F68AFD49-42C0-402C-8593-37AC0754F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8C1A257-22D4-41EF-AF6A-CF2D5A1DC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95A189A6-9285-450E-9B7E-80B2D590B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D59B349F-5A32-4504-9284-1BE405A5C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79CEC7EC-900E-4C58-9230-308D5E4F5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DC40C46F-A374-45DD-8616-ABBFD1F60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75A53528-B55E-4DEA-8E5D-041E3F2A8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E33C2044-55CC-4D24-83D6-56DA2A4D9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7FE42B80-0325-42E2-A066-69C44DD35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A0F3EB45-3286-4ACF-B3E0-E3C8CF23F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DABF753A-353D-49D9-8111-08D35B7A6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52FED251-392F-4094-8F4A-371A795E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82082796-8C4C-405B-9F59-11B4223D6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8358644C-7384-41C4-978E-1125B9BF8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04D44E-DEB7-E20B-1247-E9E0ED90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Napad</a:t>
            </a:r>
            <a:r>
              <a:rPr lang="en-US" dirty="0"/>
              <a:t> u </a:t>
            </a:r>
            <a:r>
              <a:rPr lang="en-US"/>
              <a:t>Škabrnji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48E99-5D61-0F40-84D4-A3E9D259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28" r="7661" b="1"/>
          <a:stretch/>
        </p:blipFill>
        <p:spPr>
          <a:xfrm>
            <a:off x="-2650" y="10"/>
            <a:ext cx="4646985" cy="3428990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17E39382-3BDF-4F54-8585-82ACB0EE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06E7B50D-4267-4B64-A59B-48EA8221E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Content Placeholder 4" descr="A group of people standing in a cemetery&#10;&#10;Description automatically generated">
            <a:extLst>
              <a:ext uri="{FF2B5EF4-FFF2-40B4-BE49-F238E27FC236}">
                <a16:creationId xmlns:a16="http://schemas.microsoft.com/office/drawing/2014/main" id="{8093F1B1-0764-36F7-EB1F-A5AD7E26A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461" r="6498" b="2"/>
          <a:stretch/>
        </p:blipFill>
        <p:spPr>
          <a:xfrm>
            <a:off x="-1552" y="3429000"/>
            <a:ext cx="4646985" cy="3429000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7A81025-7EA9-493C-A8AA-C2443AD28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6934" y="3429000"/>
            <a:ext cx="466263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71F3-82A4-4AE9-860E-38DC6BD18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Napad</a:t>
            </a:r>
            <a:r>
              <a:rPr lang="en-US" dirty="0"/>
              <a:t> je </a:t>
            </a:r>
            <a:r>
              <a:rPr lang="en-US"/>
              <a:t>trajao</a:t>
            </a:r>
            <a:r>
              <a:rPr lang="en-US" dirty="0"/>
              <a:t> </a:t>
            </a:r>
            <a:r>
              <a:rPr lang="en-US"/>
              <a:t>jedan</a:t>
            </a:r>
            <a:r>
              <a:rPr lang="en-US" dirty="0"/>
              <a:t> dan (18.11.1991.-19.11.1991.) I </a:t>
            </a:r>
            <a:r>
              <a:rPr lang="en-US"/>
              <a:t>počinjali</a:t>
            </a:r>
            <a:r>
              <a:rPr lang="en-US" dirty="0"/>
              <a:t> </a:t>
            </a:r>
            <a:r>
              <a:rPr lang="en-US"/>
              <a:t>su</a:t>
            </a:r>
            <a:r>
              <a:rPr lang="en-US" dirty="0"/>
              <a:t> </a:t>
            </a:r>
            <a:r>
              <a:rPr lang="en-US"/>
              <a:t>ih</a:t>
            </a:r>
            <a:r>
              <a:rPr lang="en-US" dirty="0"/>
              <a:t> </a:t>
            </a:r>
            <a:r>
              <a:rPr lang="en-US"/>
              <a:t>srpske</a:t>
            </a:r>
            <a:r>
              <a:rPr lang="en-US" dirty="0"/>
              <a:t> </a:t>
            </a:r>
            <a:r>
              <a:rPr lang="en-US"/>
              <a:t>snage</a:t>
            </a:r>
            <a:r>
              <a:rPr lang="en-US" dirty="0"/>
              <a:t> u </a:t>
            </a:r>
            <a:r>
              <a:rPr lang="en-US"/>
              <a:t>doba</a:t>
            </a:r>
            <a:r>
              <a:rPr lang="en-US" dirty="0"/>
              <a:t> </a:t>
            </a:r>
            <a:r>
              <a:rPr lang="en-US"/>
              <a:t>srpsko-crnogorkse agresije</a:t>
            </a:r>
            <a:r>
              <a:rPr lang="en-US" dirty="0"/>
              <a:t>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Hrvatsku</a:t>
            </a:r>
            <a:r>
              <a:rPr lang="en-US" dirty="0"/>
              <a:t>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Uz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JNA 18.11.1991.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izvodili</a:t>
            </a:r>
            <a:r>
              <a:rPr lang="en-US" dirty="0"/>
              <a:t> civile  (</a:t>
            </a:r>
            <a:r>
              <a:rPr lang="en-US" dirty="0" err="1"/>
              <a:t>žene</a:t>
            </a:r>
            <a:r>
              <a:rPr lang="en-US" dirty="0"/>
              <a:t> I </a:t>
            </a:r>
            <a:r>
              <a:rPr lang="en-US" dirty="0" err="1"/>
              <a:t>starije</a:t>
            </a:r>
            <a:r>
              <a:rPr lang="en-US" dirty="0"/>
              <a:t> </a:t>
            </a:r>
            <a:r>
              <a:rPr lang="en-US" dirty="0" err="1"/>
              <a:t>muškarce</a:t>
            </a:r>
            <a:r>
              <a:rPr lang="en-US" dirty="0"/>
              <a:t>)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podruma</a:t>
            </a:r>
            <a:r>
              <a:rPr lang="en-US" dirty="0"/>
              <a:t> I </a:t>
            </a:r>
            <a:r>
              <a:rPr lang="en-US" dirty="0" err="1"/>
              <a:t>ubijali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, oni </a:t>
            </a:r>
            <a:r>
              <a:rPr lang="en-US" dirty="0" err="1"/>
              <a:t>civili</a:t>
            </a:r>
            <a:r>
              <a:rPr lang="en-US" dirty="0"/>
              <a:t> koji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uspjeli</a:t>
            </a:r>
            <a:r>
              <a:rPr lang="en-US" dirty="0"/>
              <a:t> </a:t>
            </a:r>
            <a:r>
              <a:rPr lang="en-US" dirty="0" err="1"/>
              <a:t>pobjeći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Škabrnje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napadči</a:t>
            </a:r>
            <a:r>
              <a:rPr lang="en-US" dirty="0"/>
              <a:t> </a:t>
            </a:r>
            <a:r>
              <a:rPr lang="en-US" dirty="0" err="1"/>
              <a:t>nastavili</a:t>
            </a:r>
            <a:r>
              <a:rPr lang="en-US" dirty="0"/>
              <a:t> </a:t>
            </a:r>
            <a:r>
              <a:rPr lang="en-US" dirty="0" err="1"/>
              <a:t>ubijati</a:t>
            </a:r>
            <a:r>
              <a:rPr lang="en-US" dirty="0"/>
              <a:t> </a:t>
            </a:r>
            <a:r>
              <a:rPr lang="en-US" dirty="0" err="1"/>
              <a:t>sljedeći</a:t>
            </a:r>
            <a:r>
              <a:rPr lang="en-US" dirty="0"/>
              <a:t> dan 19.11.1991.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 err="1"/>
              <a:t>Ubijeno</a:t>
            </a:r>
            <a:r>
              <a:rPr lang="en-US" dirty="0"/>
              <a:t> je 63 </a:t>
            </a:r>
            <a:r>
              <a:rPr lang="en-US" dirty="0" err="1"/>
              <a:t>Hrvata</a:t>
            </a:r>
            <a:r>
              <a:rPr lang="en-US" dirty="0"/>
              <a:t>, 15 </a:t>
            </a:r>
            <a:r>
              <a:rPr lang="en-US" dirty="0" err="1"/>
              <a:t>branitelja</a:t>
            </a:r>
            <a:r>
              <a:rPr lang="en-US" dirty="0"/>
              <a:t> I 48 </a:t>
            </a:r>
            <a:r>
              <a:rPr lang="en-US" dirty="0" err="1"/>
              <a:t>civila</a:t>
            </a:r>
            <a:r>
              <a:rPr lang="en-US" dirty="0"/>
              <a:t>,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obitelj</a:t>
            </a:r>
            <a:r>
              <a:rPr lang="en-US" dirty="0"/>
              <a:t> u </a:t>
            </a:r>
            <a:r>
              <a:rPr lang="en-US" dirty="0" err="1"/>
              <a:t>Škabrnji</a:t>
            </a:r>
            <a:r>
              <a:rPr lang="en-US" dirty="0"/>
              <a:t> je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napada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,,</a:t>
            </a:r>
            <a:r>
              <a:rPr lang="en-US" dirty="0" err="1"/>
              <a:t>zavijena</a:t>
            </a:r>
            <a:r>
              <a:rPr lang="en-US" dirty="0"/>
              <a:t> u </a:t>
            </a:r>
            <a:r>
              <a:rPr lang="en-US" dirty="0" err="1"/>
              <a:t>crno</a:t>
            </a:r>
            <a:r>
              <a:rPr lang="en-US" dirty="0"/>
              <a:t>''</a:t>
            </a:r>
          </a:p>
        </p:txBody>
      </p:sp>
    </p:spTree>
    <p:extLst>
      <p:ext uri="{BB962C8B-B14F-4D97-AF65-F5344CB8AC3E}">
        <p14:creationId xmlns:p14="http://schemas.microsoft.com/office/powerpoint/2010/main" val="67106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3642-CB9F-7D6A-A3DD-B082C62E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59" y="612904"/>
            <a:ext cx="8911687" cy="1280890"/>
          </a:xfrm>
        </p:spPr>
        <p:txBody>
          <a:bodyPr/>
          <a:lstStyle/>
          <a:p>
            <a:r>
              <a:rPr lang="en-US" dirty="0" err="1"/>
              <a:t>Bitka</a:t>
            </a:r>
            <a:r>
              <a:rPr lang="en-US" dirty="0"/>
              <a:t> za </a:t>
            </a:r>
            <a:r>
              <a:rPr lang="en-US" dirty="0" err="1"/>
              <a:t>Vukovar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1228-F50E-21D1-E2BE-CE0EFFAEC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8212" y="1718982"/>
            <a:ext cx="4437128" cy="376641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err="1"/>
              <a:t>Bitka</a:t>
            </a:r>
            <a:r>
              <a:rPr lang="en-US" dirty="0"/>
              <a:t> za </a:t>
            </a:r>
            <a:r>
              <a:rPr lang="en-US" err="1"/>
              <a:t>Vukovar</a:t>
            </a:r>
            <a:r>
              <a:rPr lang="en-US" dirty="0"/>
              <a:t> (</a:t>
            </a:r>
            <a:r>
              <a:rPr lang="en-US" err="1"/>
              <a:t>Obrana</a:t>
            </a:r>
            <a:r>
              <a:rPr lang="en-US" dirty="0"/>
              <a:t> </a:t>
            </a:r>
            <a:r>
              <a:rPr lang="en-US" err="1"/>
              <a:t>Vukovara</a:t>
            </a:r>
            <a:r>
              <a:rPr lang="en-US" dirty="0"/>
              <a:t> </a:t>
            </a:r>
            <a:r>
              <a:rPr lang="en-US" err="1"/>
              <a:t>ili</a:t>
            </a:r>
            <a:r>
              <a:rPr lang="en-US" dirty="0"/>
              <a:t> </a:t>
            </a:r>
            <a:r>
              <a:rPr lang="en-US" err="1"/>
              <a:t>Vukovarska</a:t>
            </a:r>
            <a:r>
              <a:rPr lang="en-US" dirty="0"/>
              <a:t> </a:t>
            </a:r>
            <a:r>
              <a:rPr lang="en-US" err="1"/>
              <a:t>tragedija</a:t>
            </a:r>
            <a:r>
              <a:rPr lang="en-US" dirty="0"/>
              <a:t>) je </a:t>
            </a:r>
            <a:r>
              <a:rPr lang="en-US" err="1"/>
              <a:t>bila</a:t>
            </a:r>
            <a:r>
              <a:rPr lang="en-US" dirty="0"/>
              <a:t> </a:t>
            </a:r>
            <a:r>
              <a:rPr lang="en-US" err="1"/>
              <a:t>najveća</a:t>
            </a:r>
            <a:r>
              <a:rPr lang="en-US" dirty="0"/>
              <a:t> </a:t>
            </a:r>
            <a:r>
              <a:rPr lang="en-US" err="1"/>
              <a:t>bitka</a:t>
            </a:r>
            <a:r>
              <a:rPr lang="en-US" dirty="0"/>
              <a:t> u </a:t>
            </a:r>
            <a:r>
              <a:rPr lang="en-US" err="1"/>
              <a:t>Domovinskom</a:t>
            </a:r>
            <a:r>
              <a:rPr lang="en-US" dirty="0"/>
              <a:t> ratu.</a:t>
            </a:r>
          </a:p>
          <a:p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napadaja</a:t>
            </a:r>
            <a:r>
              <a:rPr lang="en-US" dirty="0"/>
              <a:t> je </a:t>
            </a:r>
            <a:r>
              <a:rPr lang="en-US" dirty="0" err="1"/>
              <a:t>trajao</a:t>
            </a:r>
            <a:r>
              <a:rPr lang="en-US" dirty="0"/>
              <a:t> od 25. </a:t>
            </a:r>
            <a:r>
              <a:rPr lang="en-US" dirty="0" err="1"/>
              <a:t>Kolovoza</a:t>
            </a:r>
            <a:r>
              <a:rPr lang="en-US" dirty="0"/>
              <a:t> do 22. </a:t>
            </a:r>
            <a:r>
              <a:rPr lang="en-US" dirty="0" err="1"/>
              <a:t>Studeniga</a:t>
            </a:r>
            <a:r>
              <a:rPr lang="en-US" dirty="0"/>
              <a:t> 1991.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uspostavila</a:t>
            </a:r>
            <a:r>
              <a:rPr lang="en-US" dirty="0"/>
              <a:t> Jugoslavenska </a:t>
            </a:r>
            <a:r>
              <a:rPr lang="en-US" dirty="0" err="1"/>
              <a:t>narodna</a:t>
            </a:r>
            <a:r>
              <a:rPr lang="en-US" dirty="0"/>
              <a:t> </a:t>
            </a:r>
            <a:r>
              <a:rPr lang="en-US" dirty="0" err="1"/>
              <a:t>armija</a:t>
            </a:r>
            <a:r>
              <a:rPr lang="en-US" dirty="0"/>
              <a:t> (JNA) I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srbijanskih</a:t>
            </a:r>
            <a:r>
              <a:rPr lang="en-US" dirty="0"/>
              <a:t> </a:t>
            </a:r>
            <a:r>
              <a:rPr lang="en-US" dirty="0" err="1"/>
              <a:t>paravojnih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.</a:t>
            </a:r>
          </a:p>
          <a:p>
            <a:r>
              <a:rPr lang="en-US" dirty="0" err="1"/>
              <a:t>Poginulo</a:t>
            </a:r>
            <a:r>
              <a:rPr lang="en-US" dirty="0"/>
              <a:t> je </a:t>
            </a:r>
            <a:r>
              <a:rPr lang="en-US" dirty="0" err="1"/>
              <a:t>oko</a:t>
            </a:r>
            <a:r>
              <a:rPr lang="en-US" dirty="0"/>
              <a:t> 900 </a:t>
            </a:r>
            <a:r>
              <a:rPr lang="en-US" dirty="0" err="1"/>
              <a:t>branitelja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 </a:t>
            </a:r>
            <a:r>
              <a:rPr lang="en-US" dirty="0" err="1"/>
              <a:t>zarobljavanja</a:t>
            </a:r>
            <a:r>
              <a:rPr lang="en-US" dirty="0"/>
              <a:t> u </a:t>
            </a:r>
            <a:r>
              <a:rPr lang="en-US" dirty="0" err="1"/>
              <a:t>masovnim</a:t>
            </a:r>
            <a:r>
              <a:rPr lang="en-US" dirty="0"/>
              <a:t> </a:t>
            </a:r>
            <a:r>
              <a:rPr lang="en-US" dirty="0" err="1"/>
              <a:t>ratnim</a:t>
            </a:r>
            <a:r>
              <a:rPr lang="en-US" dirty="0"/>
              <a:t> </a:t>
            </a:r>
            <a:r>
              <a:rPr lang="en-US" dirty="0" err="1"/>
              <a:t>zločinima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600, </a:t>
            </a:r>
            <a:r>
              <a:rPr lang="en-US" dirty="0" err="1"/>
              <a:t>oko</a:t>
            </a:r>
            <a:r>
              <a:rPr lang="en-US" dirty="0"/>
              <a:t> 1000 </a:t>
            </a:r>
            <a:r>
              <a:rPr lang="en-US" dirty="0" err="1"/>
              <a:t>hrvatskih</a:t>
            </a:r>
            <a:r>
              <a:rPr lang="en-US" dirty="0"/>
              <a:t> </a:t>
            </a:r>
            <a:r>
              <a:rPr lang="en-US" dirty="0" err="1"/>
              <a:t>branitelja</a:t>
            </a:r>
            <a:r>
              <a:rPr lang="en-US" dirty="0"/>
              <a:t> </a:t>
            </a:r>
            <a:r>
              <a:rPr lang="en-US" dirty="0" err="1"/>
              <a:t>izinulo</a:t>
            </a:r>
            <a:r>
              <a:rPr lang="en-US" dirty="0"/>
              <a:t> je u </a:t>
            </a:r>
            <a:r>
              <a:rPr lang="en-US" dirty="0" err="1"/>
              <a:t>borbama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širemu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Vukovara</a:t>
            </a:r>
            <a:r>
              <a:rPr lang="en-US" dirty="0"/>
              <a:t>, </a:t>
            </a:r>
            <a:r>
              <a:rPr lang="en-US" dirty="0" err="1"/>
              <a:t>poginulo</a:t>
            </a:r>
            <a:r>
              <a:rPr lang="en-US" dirty="0"/>
              <a:t> je </a:t>
            </a:r>
            <a:r>
              <a:rPr lang="en-US" dirty="0" err="1"/>
              <a:t>oko</a:t>
            </a:r>
            <a:r>
              <a:rPr lang="en-US" dirty="0"/>
              <a:t> 1000 </a:t>
            </a:r>
            <a:r>
              <a:rPr lang="en-US" dirty="0" err="1"/>
              <a:t>civila</a:t>
            </a:r>
            <a:r>
              <a:rPr lang="en-US" dirty="0"/>
              <a:t>, a </a:t>
            </a:r>
            <a:r>
              <a:rPr lang="en-US" dirty="0" err="1"/>
              <a:t>oko</a:t>
            </a:r>
            <a:r>
              <a:rPr lang="en-US" dirty="0"/>
              <a:t> 7000 </a:t>
            </a:r>
            <a:r>
              <a:rPr lang="en-US" dirty="0" err="1"/>
              <a:t>vojnika</a:t>
            </a:r>
            <a:r>
              <a:rPr lang="en-US" dirty="0"/>
              <a:t> I </a:t>
            </a:r>
            <a:r>
              <a:rPr lang="en-US" dirty="0" err="1"/>
              <a:t>civila</a:t>
            </a:r>
            <a:r>
              <a:rPr lang="en-US" dirty="0"/>
              <a:t> je </a:t>
            </a:r>
            <a:r>
              <a:rPr lang="en-US" dirty="0" err="1"/>
              <a:t>završilo</a:t>
            </a:r>
            <a:r>
              <a:rPr lang="en-US" dirty="0"/>
              <a:t> u </a:t>
            </a:r>
            <a:r>
              <a:rPr lang="en-US" dirty="0" err="1"/>
              <a:t>zarobljeničkimnlogorima</a:t>
            </a:r>
            <a:r>
              <a:rPr lang="en-US" dirty="0"/>
              <a:t> u </a:t>
            </a:r>
            <a:r>
              <a:rPr lang="en-US" dirty="0" err="1"/>
              <a:t>Srbiji</a:t>
            </a:r>
            <a:r>
              <a:rPr lang="en-US" dirty="0"/>
              <a:t>,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pretežno</a:t>
            </a:r>
            <a:r>
              <a:rPr lang="en-US" dirty="0"/>
              <a:t> </a:t>
            </a:r>
            <a:r>
              <a:rPr lang="en-US" dirty="0" err="1"/>
              <a:t>zlostavljeni</a:t>
            </a:r>
          </a:p>
        </p:txBody>
      </p:sp>
      <p:pic>
        <p:nvPicPr>
          <p:cNvPr id="5" name="Content Placeholder 4" descr="Several people standing in a destroyed building&#10;&#10;Description automatically generated">
            <a:extLst>
              <a:ext uri="{FF2B5EF4-FFF2-40B4-BE49-F238E27FC236}">
                <a16:creationId xmlns:a16="http://schemas.microsoft.com/office/drawing/2014/main" id="{463E37E7-8749-C231-5A62-11C11244F6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5" y="617825"/>
            <a:ext cx="2657475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building with holes in the walls&#10;&#10;Description automatically generated">
            <a:extLst>
              <a:ext uri="{FF2B5EF4-FFF2-40B4-BE49-F238E27FC236}">
                <a16:creationId xmlns:a16="http://schemas.microsoft.com/office/drawing/2014/main" id="{FC28723B-277A-9588-B2E7-CFDD9C19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42" y="4235903"/>
            <a:ext cx="3272517" cy="2500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uilding with smoke coming out of it&#10;&#10;Description automatically generated">
            <a:extLst>
              <a:ext uri="{FF2B5EF4-FFF2-40B4-BE49-F238E27FC236}">
                <a16:creationId xmlns:a16="http://schemas.microsoft.com/office/drawing/2014/main" id="{13423124-780A-858C-13E2-8D21F0D1A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133" y="2155371"/>
            <a:ext cx="3267075" cy="2046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BCC5CF-6CF0-FFF1-4C1D-B29EC18FC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729" y="-4082"/>
            <a:ext cx="3766457" cy="2163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concrete tower with holes in it&#10;&#10;Description automatically generated">
            <a:extLst>
              <a:ext uri="{FF2B5EF4-FFF2-40B4-BE49-F238E27FC236}">
                <a16:creationId xmlns:a16="http://schemas.microsoft.com/office/drawing/2014/main" id="{D4EF0ABA-B449-3CB9-2116-46C00C56C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0233" y="2147207"/>
            <a:ext cx="174307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1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9BD230D-0708-4782-93C2-6421485E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3685C-D6D9-04BA-83AA-E10822C8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 dirty="0" err="1"/>
              <a:t>Djevojčica</a:t>
            </a:r>
            <a:r>
              <a:rPr lang="en-US" dirty="0"/>
              <a:t> u </a:t>
            </a:r>
            <a:r>
              <a:rPr lang="en-US" dirty="0" err="1"/>
              <a:t>plavom</a:t>
            </a:r>
            <a:r>
              <a:rPr lang="en-US" dirty="0"/>
              <a:t> </a:t>
            </a:r>
            <a:r>
              <a:rPr lang="en-US" dirty="0" err="1"/>
              <a:t>kaputiću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0D25A-547E-4D17-B65E-FA2B88893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14889-E8F1-C25A-D658-1B78F76F0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Djevojčica</a:t>
            </a:r>
            <a:r>
              <a:rPr lang="en-US" dirty="0"/>
              <a:t> u </a:t>
            </a:r>
            <a:r>
              <a:rPr lang="en-US" dirty="0" err="1"/>
              <a:t>plavom</a:t>
            </a:r>
            <a:r>
              <a:rPr lang="en-US" dirty="0"/>
              <a:t> </a:t>
            </a:r>
            <a:r>
              <a:rPr lang="en-US" dirty="0" err="1"/>
              <a:t>kaputiću</a:t>
            </a:r>
            <a:r>
              <a:rPr lang="en-US" dirty="0"/>
              <a:t> </a:t>
            </a:r>
            <a:r>
              <a:rPr lang="en-US" dirty="0" err="1"/>
              <a:t>nazvana</a:t>
            </a:r>
            <a:r>
              <a:rPr lang="en-US" dirty="0"/>
              <a:t> </a:t>
            </a:r>
            <a:r>
              <a:rPr lang="en-US" dirty="0" err="1"/>
              <a:t>Željka</a:t>
            </a:r>
            <a:r>
              <a:rPr lang="en-US" dirty="0"/>
              <a:t> Jurić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šestogodišnja</a:t>
            </a:r>
            <a:r>
              <a:rPr lang="en-US" dirty="0"/>
              <a:t> </a:t>
            </a:r>
            <a:r>
              <a:rPr lang="en-US" dirty="0" err="1"/>
              <a:t>djevojčica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u </a:t>
            </a:r>
            <a:r>
              <a:rPr lang="en-US" dirty="0" err="1"/>
              <a:t>apokaliptičnoj</a:t>
            </a:r>
            <a:r>
              <a:rPr lang="en-US" dirty="0"/>
              <a:t> </a:t>
            </a:r>
            <a:r>
              <a:rPr lang="en-US" dirty="0" err="1"/>
              <a:t>sceni</a:t>
            </a:r>
            <a:r>
              <a:rPr lang="en-US" dirty="0"/>
              <a:t> </a:t>
            </a:r>
            <a:r>
              <a:rPr lang="en-US" dirty="0" err="1"/>
              <a:t>koračala</a:t>
            </a:r>
            <a:r>
              <a:rPr lang="en-US" dirty="0"/>
              <a:t> </a:t>
            </a:r>
            <a:r>
              <a:rPr lang="en-US" dirty="0" err="1"/>
              <a:t>porušenim</a:t>
            </a:r>
            <a:r>
              <a:rPr lang="en-US" dirty="0"/>
              <a:t> I </a:t>
            </a:r>
            <a:r>
              <a:rPr lang="en-US" dirty="0" err="1"/>
              <a:t>spaljenim</a:t>
            </a:r>
            <a:r>
              <a:rPr lang="en-US" dirty="0"/>
              <a:t> </a:t>
            </a:r>
            <a:r>
              <a:rPr lang="en-US" dirty="0" err="1"/>
              <a:t>Vukovarom</a:t>
            </a:r>
            <a:r>
              <a:rPr lang="en-US" dirty="0"/>
              <a:t> u </a:t>
            </a:r>
            <a:r>
              <a:rPr lang="en-US" dirty="0" err="1"/>
              <a:t>koloni</a:t>
            </a:r>
            <a:r>
              <a:rPr lang="en-US" dirty="0"/>
              <a:t> 19.11.1991. No 28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najsnažnijih</a:t>
            </a:r>
            <a:r>
              <a:rPr lang="en-US" dirty="0"/>
              <a:t> </a:t>
            </a:r>
            <a:r>
              <a:rPr lang="en-US" dirty="0" err="1"/>
              <a:t>simbola</a:t>
            </a:r>
            <a:r>
              <a:rPr lang="en-US" dirty="0"/>
              <a:t> </a:t>
            </a:r>
            <a:r>
              <a:rPr lang="en-US" dirty="0" err="1"/>
              <a:t>vukovarske</a:t>
            </a:r>
            <a:r>
              <a:rPr lang="en-US" dirty="0"/>
              <a:t> </a:t>
            </a:r>
            <a:r>
              <a:rPr lang="en-US" dirty="0" err="1"/>
              <a:t>kalvarije</a:t>
            </a:r>
            <a:r>
              <a:rPr lang="en-US" dirty="0"/>
              <a:t>.</a:t>
            </a:r>
          </a:p>
        </p:txBody>
      </p:sp>
      <p:pic>
        <p:nvPicPr>
          <p:cNvPr id="4" name="Picture 3" descr="A close-up of a child&#10;&#10;Description automatically generated">
            <a:extLst>
              <a:ext uri="{FF2B5EF4-FFF2-40B4-BE49-F238E27FC236}">
                <a16:creationId xmlns:a16="http://schemas.microsoft.com/office/drawing/2014/main" id="{7DCDDE0C-B146-9389-5B41-670F3F99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88" y="1278252"/>
            <a:ext cx="3981455" cy="3981455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F39C56FC-EE04-4CE0-8DE2-736A201E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D570A-DE98-AAE9-263C-D76115E3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bljesak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A1A6-3C6B-2407-472B-DCB73492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/>
              <a:t>Vojno</a:t>
            </a:r>
            <a:r>
              <a:rPr lang="en-US" dirty="0"/>
              <a:t> </a:t>
            </a:r>
            <a:r>
              <a:rPr lang="en-US" dirty="0" err="1"/>
              <a:t>redarstvena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/>
              <a:t> </a:t>
            </a:r>
            <a:r>
              <a:rPr lang="en-US" dirty="0" err="1"/>
              <a:t>vojske</a:t>
            </a:r>
            <a:r>
              <a:rPr lang="en-US" dirty="0"/>
              <a:t> I </a:t>
            </a:r>
            <a:r>
              <a:rPr lang="en-US" dirty="0" err="1"/>
              <a:t>specijalne</a:t>
            </a:r>
            <a:r>
              <a:rPr lang="en-US" dirty="0"/>
              <a:t> </a:t>
            </a:r>
            <a:r>
              <a:rPr lang="en-US" dirty="0" err="1"/>
              <a:t>policije</a:t>
            </a:r>
            <a:r>
              <a:rPr lang="en-US" dirty="0"/>
              <a:t> RH</a:t>
            </a:r>
          </a:p>
          <a:p>
            <a:r>
              <a:rPr lang="en-US" err="1"/>
              <a:t>Započela</a:t>
            </a:r>
            <a:r>
              <a:rPr lang="en-US" dirty="0"/>
              <a:t> je 1. </a:t>
            </a:r>
            <a:r>
              <a:rPr lang="en-US" err="1"/>
              <a:t>svibnja</a:t>
            </a:r>
            <a:r>
              <a:rPr lang="en-US" dirty="0"/>
              <a:t> 1995. 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hrvatske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vojne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redarstvene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snage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munjevitom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akcijom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oslobodile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okupirana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područja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zapadne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Slavonije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U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operaciji</a:t>
            </a:r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 je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oslobođeno</a:t>
            </a:r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 10 400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četvornih</a:t>
            </a:r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kilometara</a:t>
            </a:r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ili</a:t>
            </a:r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 18,4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posto</a:t>
            </a:r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ukupne</a:t>
            </a:r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površine</a:t>
            </a:r>
            <a:r>
              <a:rPr lang="en-US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02122"/>
                </a:solidFill>
                <a:ea typeface="+mn-lt"/>
                <a:cs typeface="+mn-lt"/>
              </a:rPr>
              <a:t>Hrvatske</a:t>
            </a:r>
            <a:endParaRPr lang="en-US" err="1">
              <a:solidFill>
                <a:srgbClr val="202122"/>
              </a:solidFill>
            </a:endParaRPr>
          </a:p>
          <a:p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bljesak</a:t>
            </a:r>
            <a:r>
              <a:rPr lang="en-US" dirty="0"/>
              <a:t> je </a:t>
            </a:r>
            <a:r>
              <a:rPr lang="en-US" dirty="0" err="1"/>
              <a:t>trajala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do 4. </a:t>
            </a:r>
            <a:r>
              <a:rPr lang="en-US" dirty="0" err="1"/>
              <a:t>svibnja</a:t>
            </a:r>
            <a:r>
              <a:rPr lang="en-US" dirty="0"/>
              <a:t> 1995.</a:t>
            </a:r>
          </a:p>
        </p:txBody>
      </p:sp>
      <p:pic>
        <p:nvPicPr>
          <p:cNvPr id="4" name="Picture 3" descr="A map with a map and a map with a map and a map with a map and a map with a map and a map with a map and a map with a map and a map with&#10;&#10;Description automatically generated">
            <a:extLst>
              <a:ext uri="{FF2B5EF4-FFF2-40B4-BE49-F238E27FC236}">
                <a16:creationId xmlns:a16="http://schemas.microsoft.com/office/drawing/2014/main" id="{C55347C3-538C-D74E-7AA1-0E6E1645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342" y="640080"/>
            <a:ext cx="6755978" cy="5252773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0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37736-E36A-3098-A40F-0F136339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547135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Oluja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F48E-0703-3C75-2E0F-12ACC25A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ea typeface="+mn-lt"/>
                <a:cs typeface="+mn-lt"/>
              </a:rPr>
              <a:t>-</a:t>
            </a:r>
            <a:r>
              <a:rPr lang="en-US" dirty="0" err="1">
                <a:ea typeface="+mn-lt"/>
                <a:cs typeface="+mn-lt"/>
              </a:rPr>
              <a:t>velika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vojno-redarstvena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operacija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kojoj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 Hrvatska </a:t>
            </a:r>
            <a:r>
              <a:rPr lang="en-US" dirty="0" err="1">
                <a:ea typeface="+mn-lt"/>
                <a:cs typeface="+mn-lt"/>
              </a:rPr>
              <a:t>vojska</a:t>
            </a:r>
            <a:r>
              <a:rPr lang="en-US" dirty="0">
                <a:ea typeface="+mn-lt"/>
                <a:cs typeface="+mn-lt"/>
              </a:rPr>
              <a:t> I </a:t>
            </a:r>
            <a:r>
              <a:rPr lang="en-US" dirty="0" err="1">
                <a:ea typeface="+mn-lt"/>
                <a:cs typeface="+mn-lt"/>
              </a:rPr>
              <a:t>policija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oslobodile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okupirana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područja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Republike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Hrvatske</a:t>
            </a:r>
            <a:r>
              <a:rPr lang="en-US" dirty="0">
                <a:ea typeface="+mn-lt"/>
                <a:cs typeface="+mn-lt"/>
              </a:rPr>
              <a:t> pod </a:t>
            </a:r>
            <a:r>
              <a:rPr lang="en-US" dirty="0" err="1">
                <a:ea typeface="+mn-lt"/>
                <a:cs typeface="+mn-lt"/>
              </a:rPr>
              <a:t>nadzorom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pobunjenih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Srba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oluja</a:t>
            </a:r>
            <a:r>
              <a:rPr lang="en-US" dirty="0"/>
              <a:t> je </a:t>
            </a:r>
            <a:r>
              <a:rPr lang="en-US" dirty="0" err="1"/>
              <a:t>trajala</a:t>
            </a:r>
            <a:r>
              <a:rPr lang="en-US" dirty="0"/>
              <a:t> od 4. </a:t>
            </a:r>
            <a:r>
              <a:rPr lang="en-US" dirty="0" err="1"/>
              <a:t>kolovoza</a:t>
            </a:r>
            <a:r>
              <a:rPr lang="en-US" dirty="0"/>
              <a:t> 1995. do 7. </a:t>
            </a:r>
            <a:r>
              <a:rPr lang="en-US" dirty="0" err="1"/>
              <a:t>kolovoza</a:t>
            </a:r>
            <a:r>
              <a:rPr lang="en-US" dirty="0"/>
              <a:t> 1995.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map of the country&#10;&#10;Description automatically generated">
            <a:extLst>
              <a:ext uri="{FF2B5EF4-FFF2-40B4-BE49-F238E27FC236}">
                <a16:creationId xmlns:a16="http://schemas.microsoft.com/office/drawing/2014/main" id="{72E5E9F8-A769-D204-A84A-96FB8F64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71" r="1" b="21113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4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D30EA2-8070-48EC-BC41-2869CA1A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16FDF-5CFF-C102-7EC7-95454A1B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 err="1"/>
              <a:t>Vukovarski</a:t>
            </a:r>
            <a:r>
              <a:rPr lang="en-US" dirty="0"/>
              <a:t> </a:t>
            </a:r>
            <a:r>
              <a:rPr lang="en-US" dirty="0" err="1"/>
              <a:t>vodotoranj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40D12C-3EB2-43EA-A6B2-81D13251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2858F-0E6E-05B4-D251-3CD204A8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Vukovarski</a:t>
            </a:r>
            <a:r>
              <a:rPr lang="en-US" dirty="0"/>
              <a:t> </a:t>
            </a:r>
            <a:r>
              <a:rPr lang="en-US" dirty="0" err="1"/>
              <a:t>vodotoranj</a:t>
            </a:r>
            <a:r>
              <a:rPr lang="en-US" dirty="0"/>
              <a:t> je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otpora</a:t>
            </a:r>
            <a:r>
              <a:rPr lang="en-US" dirty="0"/>
              <a:t> I </a:t>
            </a:r>
            <a:r>
              <a:rPr lang="en-US" dirty="0" err="1"/>
              <a:t>hrabrosti</a:t>
            </a:r>
            <a:r>
              <a:rPr lang="en-US" dirty="0"/>
              <a:t> </a:t>
            </a:r>
            <a:r>
              <a:rPr lang="en-US" dirty="0" err="1"/>
              <a:t>hrvatskih</a:t>
            </a:r>
            <a:r>
              <a:rPr lang="en-US" dirty="0"/>
              <a:t> </a:t>
            </a:r>
            <a:r>
              <a:rPr lang="en-US" dirty="0" err="1"/>
              <a:t>branitelja</a:t>
            </a:r>
            <a:r>
              <a:rPr lang="en-US" dirty="0"/>
              <a:t>, </a:t>
            </a:r>
            <a:r>
              <a:rPr lang="en-US" err="1">
                <a:latin typeface="Century Gothic"/>
                <a:ea typeface="Open Sans"/>
                <a:cs typeface="Open Sans"/>
              </a:rPr>
              <a:t>kao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podsjetnik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i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opomena</a:t>
            </a:r>
            <a:r>
              <a:rPr lang="en-US">
                <a:latin typeface="Century Gothic"/>
                <a:ea typeface="Open Sans"/>
                <a:cs typeface="Open Sans"/>
              </a:rPr>
              <a:t>, </a:t>
            </a:r>
            <a:r>
              <a:rPr lang="en-US" err="1">
                <a:latin typeface="Century Gothic"/>
                <a:ea typeface="Open Sans"/>
                <a:cs typeface="Open Sans"/>
              </a:rPr>
              <a:t>i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nastaviti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čuvati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sjećanja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na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hrabre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ljude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i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ratnu</a:t>
            </a:r>
            <a:r>
              <a:rPr lang="en-US">
                <a:latin typeface="Century Gothic"/>
                <a:ea typeface="Open Sans"/>
                <a:cs typeface="Open Sans"/>
              </a:rPr>
              <a:t> </a:t>
            </a:r>
            <a:r>
              <a:rPr lang="en-US" err="1">
                <a:latin typeface="Century Gothic"/>
                <a:ea typeface="Open Sans"/>
                <a:cs typeface="Open Sans"/>
              </a:rPr>
              <a:t>prošlost</a:t>
            </a:r>
            <a:r>
              <a:rPr lang="en-US">
                <a:latin typeface="Century Gothic"/>
                <a:ea typeface="Open Sans"/>
                <a:cs typeface="Open Sans"/>
              </a:rPr>
              <a:t> Grada </a:t>
            </a:r>
            <a:r>
              <a:rPr lang="en-US" err="1">
                <a:latin typeface="Century Gothic"/>
                <a:ea typeface="Open Sans"/>
                <a:cs typeface="Open Sans"/>
              </a:rPr>
              <a:t>Heroja</a:t>
            </a:r>
            <a:r>
              <a:rPr lang="en-US">
                <a:latin typeface="Century Gothic"/>
                <a:ea typeface="Open Sans"/>
                <a:cs typeface="Open Sans"/>
              </a:rPr>
              <a:t>.</a:t>
            </a:r>
          </a:p>
          <a:p>
            <a:r>
              <a:rPr lang="en-US" dirty="0" err="1"/>
              <a:t>Vukovarski</a:t>
            </a:r>
            <a:r>
              <a:rPr lang="en-US" dirty="0"/>
              <a:t> </a:t>
            </a:r>
            <a:r>
              <a:rPr lang="en-US" dirty="0" err="1"/>
              <a:t>vodotoranj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gradili</a:t>
            </a:r>
            <a:r>
              <a:rPr lang="en-US" dirty="0"/>
              <a:t> od 1963. Do 1968.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 descr="A collage of a water tower&#10;&#10;Description automatically generated">
            <a:extLst>
              <a:ext uri="{FF2B5EF4-FFF2-40B4-BE49-F238E27FC236}">
                <a16:creationId xmlns:a16="http://schemas.microsoft.com/office/drawing/2014/main" id="{5CC567BB-A49C-B12B-954B-24F79F989D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43" b="-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A796071E-2EB3-4DB7-AC56-CCD96934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23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34A1A9C-82AB-442F-A64D-B65FFB50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field of white crosses&#10;&#10;Description automatically generated">
            <a:extLst>
              <a:ext uri="{FF2B5EF4-FFF2-40B4-BE49-F238E27FC236}">
                <a16:creationId xmlns:a16="http://schemas.microsoft.com/office/drawing/2014/main" id="{BB0CA537-D8B6-D1AA-4D7E-98262BAE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27" r="6389" b="3"/>
          <a:stretch/>
        </p:blipFill>
        <p:spPr>
          <a:xfrm>
            <a:off x="8229598" y="-5534"/>
            <a:ext cx="3962402" cy="3431766"/>
          </a:xfrm>
          <a:prstGeom prst="rect">
            <a:avLst/>
          </a:prstGeom>
        </p:spPr>
      </p:pic>
      <p:pic>
        <p:nvPicPr>
          <p:cNvPr id="4" name="Picture 3" descr="A black rectangular object with a white bird on it&#10;&#10;Description automatically generated">
            <a:extLst>
              <a:ext uri="{FF2B5EF4-FFF2-40B4-BE49-F238E27FC236}">
                <a16:creationId xmlns:a16="http://schemas.microsoft.com/office/drawing/2014/main" id="{6E4F8314-DE6A-D548-38ED-2B43FBCC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69" b="1"/>
          <a:stretch/>
        </p:blipFill>
        <p:spPr>
          <a:xfrm>
            <a:off x="8229598" y="3426232"/>
            <a:ext cx="3962402" cy="3431768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7B1BAF-5657-439D-8E3A-F93813440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37" idx="3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29599" y="3426234"/>
            <a:ext cx="3962401" cy="2766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AC9C595-84D4-4BA8-85D7-C058D8004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99E2FA2-D01E-4265-8CE2-C3B85E453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06D42-5368-87E9-4126-52A3C314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Ovčara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0AEB-E062-C82C-FD0C-50226CBF0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Pokolj na Ovčari je bio ratni zločin koji su počinili pripadnici JNA I srpskih paravojnih postrojba. </a:t>
            </a:r>
          </a:p>
          <a:p>
            <a:r>
              <a:rPr lang="en-US">
                <a:solidFill>
                  <a:srgbClr val="FEFFFF"/>
                </a:solidFill>
              </a:rPr>
              <a:t>Pokolj je trajao od 20. studenog do 21. Studenog 1991. Tijekom srpske okupacije Vukovara</a:t>
            </a:r>
          </a:p>
          <a:p>
            <a:r>
              <a:rPr lang="en-US">
                <a:solidFill>
                  <a:srgbClr val="FEFFFF"/>
                </a:solidFill>
              </a:rPr>
              <a:t>U tom pokolju je ubijeno između 255 I 264 civila I vojnika, uglavnom Hrvata. Većina njih su bili pacijenti vukovarske bolnice I oni su bili odvezeni u logor Ovčara. Među njiima su bili ubijeni francuski ratni dragovoljac </a:t>
            </a:r>
            <a:r>
              <a:rPr lang="en-US" u="sng">
                <a:solidFill>
                  <a:srgbClr val="FEFFFF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Jean-Michel Nicolier</a:t>
            </a:r>
            <a:r>
              <a:rPr lang="en-US">
                <a:solidFill>
                  <a:srgbClr val="FEFFFF"/>
                </a:solidFill>
                <a:ea typeface="+mn-lt"/>
                <a:cs typeface="+mn-lt"/>
              </a:rPr>
              <a:t> I hrvatski novinar Siniša Glavašević. Nisu bili samo Hrvati ubijeni nažalost, već I više Srba branitelja grada, Bošnjaka, Mađara, Nijemac, uglavnom svi koji su branili Hrvatsku.</a:t>
            </a:r>
            <a:endParaRPr lang="en-US">
              <a:solidFill>
                <a:srgbClr val="FEFFFF"/>
              </a:solidFill>
            </a:endParaRPr>
          </a:p>
          <a:p>
            <a:r>
              <a:rPr lang="en-US">
                <a:solidFill>
                  <a:srgbClr val="FEFFFF"/>
                </a:solidFill>
              </a:rPr>
              <a:t>Ovčara je bilo ime farme koja se nalazila 5km od Vukovara</a:t>
            </a:r>
          </a:p>
        </p:txBody>
      </p:sp>
    </p:spTree>
    <p:extLst>
      <p:ext uri="{BB962C8B-B14F-4D97-AF65-F5344CB8AC3E}">
        <p14:creationId xmlns:p14="http://schemas.microsoft.com/office/powerpoint/2010/main" val="98035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Domovinski rat – žrtve Vukovara I Škabrnje</vt:lpstr>
      <vt:lpstr>Zašto je počeo Domovinski rat I koliko je trajao?</vt:lpstr>
      <vt:lpstr>Napad u Škabrnji</vt:lpstr>
      <vt:lpstr>Bitka za Vukovar</vt:lpstr>
      <vt:lpstr>Djevojčica u plavom kaputiću</vt:lpstr>
      <vt:lpstr>Operacija bljesak</vt:lpstr>
      <vt:lpstr>Operacija Oluja</vt:lpstr>
      <vt:lpstr>Vukovarski vodotoranj</vt:lpstr>
      <vt:lpstr>Ovčara</vt:lpstr>
      <vt:lpstr>Vukovarska bolnica </vt:lpstr>
      <vt:lpstr>Posljedice rata</vt:lpstr>
      <vt:lpstr>Kako obilježavamo svake godine dan stradalih u Vukovaru I Škabrnji?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773</cp:revision>
  <dcterms:created xsi:type="dcterms:W3CDTF">2024-11-11T17:10:11Z</dcterms:created>
  <dcterms:modified xsi:type="dcterms:W3CDTF">2024-11-14T10:07:05Z</dcterms:modified>
</cp:coreProperties>
</file>