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797675" cy="987425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777777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B876FD-1B55-41D3-9ED6-98EE3EDE7E9F}" type="datetimeFigureOut">
              <a:rPr lang="sr-Latn-CS" smtClean="0"/>
              <a:pPr/>
              <a:t>8.12.2015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2"/>
          </p:nvPr>
        </p:nvSpPr>
        <p:spPr>
          <a:xfrm>
            <a:off x="0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3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5FB3B7-9717-4A56-B963-D64BF37864B7}" type="slidenum">
              <a:rPr lang="hr-HR" smtClean="0"/>
              <a:pPr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 smtClean="0"/>
              <a:t>Kliknite da biste uredili stil podnaslova matrice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1A071-2A74-455A-A49A-8BB21E4AC2F6}" type="datetimeFigureOut">
              <a:rPr lang="sr-Latn-CS" smtClean="0"/>
              <a:pPr/>
              <a:t>8.12.2015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D72BF-B849-4E00-8E72-529104776363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1A071-2A74-455A-A49A-8BB21E4AC2F6}" type="datetimeFigureOut">
              <a:rPr lang="sr-Latn-CS" smtClean="0"/>
              <a:pPr/>
              <a:t>8.12.2015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D72BF-B849-4E00-8E72-529104776363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1A071-2A74-455A-A49A-8BB21E4AC2F6}" type="datetimeFigureOut">
              <a:rPr lang="sr-Latn-CS" smtClean="0"/>
              <a:pPr/>
              <a:t>8.12.2015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D72BF-B849-4E00-8E72-529104776363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1A071-2A74-455A-A49A-8BB21E4AC2F6}" type="datetimeFigureOut">
              <a:rPr lang="sr-Latn-CS" smtClean="0"/>
              <a:pPr/>
              <a:t>8.12.2015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D72BF-B849-4E00-8E72-529104776363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1A071-2A74-455A-A49A-8BB21E4AC2F6}" type="datetimeFigureOut">
              <a:rPr lang="sr-Latn-CS" smtClean="0"/>
              <a:pPr/>
              <a:t>8.12.2015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D72BF-B849-4E00-8E72-529104776363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1A071-2A74-455A-A49A-8BB21E4AC2F6}" type="datetimeFigureOut">
              <a:rPr lang="sr-Latn-CS" smtClean="0"/>
              <a:pPr/>
              <a:t>8.12.2015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D72BF-B849-4E00-8E72-529104776363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1A071-2A74-455A-A49A-8BB21E4AC2F6}" type="datetimeFigureOut">
              <a:rPr lang="sr-Latn-CS" smtClean="0"/>
              <a:pPr/>
              <a:t>8.12.2015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D72BF-B849-4E00-8E72-529104776363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1A071-2A74-455A-A49A-8BB21E4AC2F6}" type="datetimeFigureOut">
              <a:rPr lang="sr-Latn-CS" smtClean="0"/>
              <a:pPr/>
              <a:t>8.12.2015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D72BF-B849-4E00-8E72-529104776363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1A071-2A74-455A-A49A-8BB21E4AC2F6}" type="datetimeFigureOut">
              <a:rPr lang="sr-Latn-CS" smtClean="0"/>
              <a:pPr/>
              <a:t>8.12.2015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D72BF-B849-4E00-8E72-529104776363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1A071-2A74-455A-A49A-8BB21E4AC2F6}" type="datetimeFigureOut">
              <a:rPr lang="sr-Latn-CS" smtClean="0"/>
              <a:pPr/>
              <a:t>8.12.2015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D72BF-B849-4E00-8E72-529104776363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1A071-2A74-455A-A49A-8BB21E4AC2F6}" type="datetimeFigureOut">
              <a:rPr lang="sr-Latn-CS" smtClean="0"/>
              <a:pPr/>
              <a:t>8.12.2015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D72BF-B849-4E00-8E72-529104776363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C1A071-2A74-455A-A49A-8BB21E4AC2F6}" type="datetimeFigureOut">
              <a:rPr lang="sr-Latn-CS" smtClean="0"/>
              <a:pPr/>
              <a:t>8.12.2015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DD72BF-B849-4E00-8E72-529104776363}" type="slidenum">
              <a:rPr lang="hr-HR" smtClean="0"/>
              <a:pPr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57158" y="428604"/>
            <a:ext cx="3008313" cy="1162050"/>
          </a:xfrm>
        </p:spPr>
        <p:txBody>
          <a:bodyPr>
            <a:noAutofit/>
          </a:bodyPr>
          <a:lstStyle/>
          <a:p>
            <a:r>
              <a:rPr lang="hr-HR" sz="3600" dirty="0" smtClean="0">
                <a:solidFill>
                  <a:srgbClr val="FF0066"/>
                </a:solidFill>
              </a:rPr>
              <a:t>STILOVI RODITELJSTVA</a:t>
            </a:r>
            <a:endParaRPr lang="hr-HR" sz="3600" dirty="0">
              <a:solidFill>
                <a:srgbClr val="FF0066"/>
              </a:solidFill>
            </a:endParaRPr>
          </a:p>
        </p:txBody>
      </p:sp>
      <p:pic>
        <p:nvPicPr>
          <p:cNvPr id="5" name="Rezervirano mjesto sadržaja 4" descr="Penguins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15247" y="1357298"/>
            <a:ext cx="5314471" cy="3985853"/>
          </a:xfrm>
        </p:spPr>
      </p:pic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hr-HR" sz="9600" dirty="0" smtClean="0">
                <a:latin typeface="Freestyle Script" pitchFamily="66" charset="0"/>
              </a:rPr>
              <a:t>Koji je moj stil?</a:t>
            </a:r>
          </a:p>
          <a:p>
            <a:endParaRPr lang="hr-HR" dirty="0" smtClean="0">
              <a:latin typeface="Freestyle Script" pitchFamily="66" charset="0"/>
            </a:endParaRPr>
          </a:p>
          <a:p>
            <a:endParaRPr lang="hr-HR" dirty="0" smtClean="0">
              <a:latin typeface="Freestyle Script" pitchFamily="66" charset="0"/>
            </a:endParaRPr>
          </a:p>
          <a:p>
            <a:endParaRPr lang="hr-HR" dirty="0" smtClean="0">
              <a:latin typeface="Freestyle Script" pitchFamily="66" charset="0"/>
            </a:endParaRPr>
          </a:p>
          <a:p>
            <a:r>
              <a:rPr lang="hr-HR" dirty="0" smtClean="0">
                <a:latin typeface="Freestyle Script" pitchFamily="66" charset="0"/>
              </a:rPr>
              <a:t>Martina </a:t>
            </a:r>
            <a:r>
              <a:rPr lang="hr-HR" dirty="0" err="1" smtClean="0">
                <a:latin typeface="Freestyle Script" pitchFamily="66" charset="0"/>
              </a:rPr>
              <a:t>Domladovac</a:t>
            </a:r>
            <a:r>
              <a:rPr lang="hr-HR" dirty="0" smtClean="0">
                <a:latin typeface="Freestyle Script" pitchFamily="66" charset="0"/>
              </a:rPr>
              <a:t> </a:t>
            </a:r>
            <a:r>
              <a:rPr lang="hr-HR" dirty="0" smtClean="0">
                <a:latin typeface="Freestyle Script" pitchFamily="66" charset="0"/>
              </a:rPr>
              <a:t>Prstac</a:t>
            </a:r>
            <a:r>
              <a:rPr lang="hr-HR" dirty="0" smtClean="0">
                <a:latin typeface="Freestyle Script" pitchFamily="66" charset="0"/>
              </a:rPr>
              <a:t>, </a:t>
            </a:r>
            <a:r>
              <a:rPr lang="hr-HR" dirty="0" err="1" smtClean="0">
                <a:latin typeface="Freestyle Script" pitchFamily="66" charset="0"/>
              </a:rPr>
              <a:t>prof</a:t>
            </a:r>
            <a:r>
              <a:rPr lang="hr-HR" dirty="0" smtClean="0">
                <a:latin typeface="Freestyle Script" pitchFamily="66" charset="0"/>
              </a:rPr>
              <a:t>. </a:t>
            </a:r>
          </a:p>
          <a:p>
            <a:r>
              <a:rPr lang="hr-HR" dirty="0" err="1" smtClean="0">
                <a:latin typeface="Freestyle Script" pitchFamily="66" charset="0"/>
              </a:rPr>
              <a:t>šk</a:t>
            </a:r>
            <a:r>
              <a:rPr lang="hr-HR" dirty="0" smtClean="0">
                <a:latin typeface="Freestyle Script" pitchFamily="66" charset="0"/>
              </a:rPr>
              <a:t>. godina 2015./2016.</a:t>
            </a:r>
            <a:endParaRPr lang="hr-HR" dirty="0">
              <a:latin typeface="Freestyle Script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r-HR" dirty="0" smtClean="0">
                <a:solidFill>
                  <a:srgbClr val="FF0066"/>
                </a:solidFill>
              </a:rPr>
              <a:t>9. pitanje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dirty="0" smtClean="0"/>
          </a:p>
          <a:p>
            <a:r>
              <a:rPr lang="en-US" b="1" dirty="0" err="1" smtClean="0">
                <a:solidFill>
                  <a:srgbClr val="777777"/>
                </a:solidFill>
              </a:rPr>
              <a:t>Vrativši</a:t>
            </a:r>
            <a:r>
              <a:rPr lang="en-US" b="1" dirty="0" smtClean="0">
                <a:solidFill>
                  <a:srgbClr val="777777"/>
                </a:solidFill>
              </a:rPr>
              <a:t> se </a:t>
            </a:r>
            <a:r>
              <a:rPr lang="en-US" b="1" dirty="0" err="1" smtClean="0">
                <a:solidFill>
                  <a:srgbClr val="777777"/>
                </a:solidFill>
              </a:rPr>
              <a:t>iz</a:t>
            </a:r>
            <a:r>
              <a:rPr lang="en-US" b="1" dirty="0" smtClean="0">
                <a:solidFill>
                  <a:srgbClr val="777777"/>
                </a:solidFill>
              </a:rPr>
              <a:t> </a:t>
            </a:r>
            <a:r>
              <a:rPr lang="en-US" b="1" dirty="0" err="1" smtClean="0">
                <a:solidFill>
                  <a:srgbClr val="777777"/>
                </a:solidFill>
              </a:rPr>
              <a:t>škole</a:t>
            </a:r>
            <a:r>
              <a:rPr lang="en-US" b="1" dirty="0" smtClean="0">
                <a:solidFill>
                  <a:srgbClr val="777777"/>
                </a:solidFill>
              </a:rPr>
              <a:t>, </a:t>
            </a:r>
            <a:r>
              <a:rPr lang="en-US" b="1" dirty="0" err="1" smtClean="0">
                <a:solidFill>
                  <a:srgbClr val="777777"/>
                </a:solidFill>
              </a:rPr>
              <a:t>dijete</a:t>
            </a:r>
            <a:r>
              <a:rPr lang="en-US" b="1" dirty="0" smtClean="0">
                <a:solidFill>
                  <a:srgbClr val="777777"/>
                </a:solidFill>
              </a:rPr>
              <a:t> </a:t>
            </a:r>
            <a:r>
              <a:rPr lang="en-US" b="1" dirty="0" err="1" smtClean="0">
                <a:solidFill>
                  <a:srgbClr val="777777"/>
                </a:solidFill>
              </a:rPr>
              <a:t>govori</a:t>
            </a:r>
            <a:r>
              <a:rPr lang="en-US" b="1" dirty="0" smtClean="0">
                <a:solidFill>
                  <a:srgbClr val="777777"/>
                </a:solidFill>
              </a:rPr>
              <a:t> </a:t>
            </a:r>
            <a:r>
              <a:rPr lang="en-US" b="1" dirty="0" err="1" smtClean="0">
                <a:solidFill>
                  <a:srgbClr val="777777"/>
                </a:solidFill>
              </a:rPr>
              <a:t>da</a:t>
            </a:r>
            <a:r>
              <a:rPr lang="en-US" b="1" dirty="0" smtClean="0">
                <a:solidFill>
                  <a:srgbClr val="777777"/>
                </a:solidFill>
              </a:rPr>
              <a:t> </a:t>
            </a:r>
            <a:r>
              <a:rPr lang="en-US" b="1" dirty="0" err="1" smtClean="0">
                <a:solidFill>
                  <a:srgbClr val="777777"/>
                </a:solidFill>
              </a:rPr>
              <a:t>nema</a:t>
            </a:r>
            <a:r>
              <a:rPr lang="en-US" b="1" dirty="0" smtClean="0">
                <a:solidFill>
                  <a:srgbClr val="777777"/>
                </a:solidFill>
              </a:rPr>
              <a:t> </a:t>
            </a:r>
            <a:r>
              <a:rPr lang="en-US" b="1" dirty="0" err="1" smtClean="0">
                <a:solidFill>
                  <a:srgbClr val="777777"/>
                </a:solidFill>
              </a:rPr>
              <a:t>ništa</a:t>
            </a:r>
            <a:r>
              <a:rPr lang="en-US" b="1" dirty="0" smtClean="0">
                <a:solidFill>
                  <a:srgbClr val="777777"/>
                </a:solidFill>
              </a:rPr>
              <a:t> </a:t>
            </a:r>
            <a:r>
              <a:rPr lang="en-US" b="1" dirty="0" err="1" smtClean="0">
                <a:solidFill>
                  <a:srgbClr val="777777"/>
                </a:solidFill>
              </a:rPr>
              <a:t>za</a:t>
            </a:r>
            <a:r>
              <a:rPr lang="en-US" b="1" dirty="0" smtClean="0">
                <a:solidFill>
                  <a:srgbClr val="777777"/>
                </a:solidFill>
              </a:rPr>
              <a:t> </a:t>
            </a:r>
            <a:r>
              <a:rPr lang="en-US" b="1" dirty="0" err="1" smtClean="0">
                <a:solidFill>
                  <a:srgbClr val="777777"/>
                </a:solidFill>
              </a:rPr>
              <a:t>zadaću</a:t>
            </a:r>
            <a:r>
              <a:rPr lang="en-US" b="1" dirty="0" smtClean="0">
                <a:solidFill>
                  <a:srgbClr val="777777"/>
                </a:solidFill>
              </a:rPr>
              <a:t> </a:t>
            </a:r>
            <a:r>
              <a:rPr lang="en-US" b="1" dirty="0" err="1" smtClean="0">
                <a:solidFill>
                  <a:srgbClr val="777777"/>
                </a:solidFill>
              </a:rPr>
              <a:t>iako</a:t>
            </a:r>
            <a:r>
              <a:rPr lang="en-US" b="1" dirty="0" smtClean="0">
                <a:solidFill>
                  <a:srgbClr val="777777"/>
                </a:solidFill>
              </a:rPr>
              <a:t> se </a:t>
            </a:r>
            <a:r>
              <a:rPr lang="en-US" b="1" dirty="0" err="1" smtClean="0">
                <a:solidFill>
                  <a:srgbClr val="777777"/>
                </a:solidFill>
              </a:rPr>
              <a:t>prije</a:t>
            </a:r>
            <a:r>
              <a:rPr lang="en-US" b="1" dirty="0" smtClean="0">
                <a:solidFill>
                  <a:srgbClr val="777777"/>
                </a:solidFill>
              </a:rPr>
              <a:t> to </a:t>
            </a:r>
            <a:r>
              <a:rPr lang="en-US" b="1" dirty="0" err="1" smtClean="0">
                <a:solidFill>
                  <a:srgbClr val="777777"/>
                </a:solidFill>
              </a:rPr>
              <a:t>nije</a:t>
            </a:r>
            <a:r>
              <a:rPr lang="en-US" b="1" dirty="0" smtClean="0">
                <a:solidFill>
                  <a:srgbClr val="777777"/>
                </a:solidFill>
              </a:rPr>
              <a:t> </a:t>
            </a:r>
            <a:r>
              <a:rPr lang="en-US" b="1" dirty="0" err="1" smtClean="0">
                <a:solidFill>
                  <a:srgbClr val="777777"/>
                </a:solidFill>
              </a:rPr>
              <a:t>događalo</a:t>
            </a:r>
            <a:r>
              <a:rPr lang="en-US" b="1" dirty="0" smtClean="0">
                <a:solidFill>
                  <a:srgbClr val="777777"/>
                </a:solidFill>
              </a:rPr>
              <a:t>. Vi…</a:t>
            </a:r>
            <a:endParaRPr lang="hr-HR" b="1" dirty="0" smtClean="0">
              <a:solidFill>
                <a:srgbClr val="777777"/>
              </a:solidFill>
            </a:endParaRPr>
          </a:p>
          <a:p>
            <a:r>
              <a:rPr lang="hr-HR" b="1" dirty="0" smtClean="0">
                <a:solidFill>
                  <a:srgbClr val="777777"/>
                </a:solidFill>
              </a:rPr>
              <a:t>1. – A</a:t>
            </a:r>
          </a:p>
          <a:p>
            <a:r>
              <a:rPr lang="hr-HR" b="1" dirty="0" smtClean="0">
                <a:solidFill>
                  <a:srgbClr val="777777"/>
                </a:solidFill>
              </a:rPr>
              <a:t>2. – D</a:t>
            </a:r>
          </a:p>
          <a:p>
            <a:r>
              <a:rPr lang="hr-HR" b="1" dirty="0" smtClean="0">
                <a:solidFill>
                  <a:srgbClr val="777777"/>
                </a:solidFill>
              </a:rPr>
              <a:t>3. – P </a:t>
            </a:r>
            <a:endParaRPr lang="hr-HR" dirty="0">
              <a:solidFill>
                <a:srgbClr val="777777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r-HR" dirty="0" smtClean="0">
                <a:solidFill>
                  <a:srgbClr val="FF0066"/>
                </a:solidFill>
              </a:rPr>
              <a:t>10. pitanje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dirty="0" smtClean="0"/>
          </a:p>
          <a:p>
            <a:r>
              <a:rPr lang="en-US" b="1" dirty="0" smtClean="0">
                <a:solidFill>
                  <a:srgbClr val="777777"/>
                </a:solidFill>
              </a:rPr>
              <a:t>Ne </a:t>
            </a:r>
            <a:r>
              <a:rPr lang="en-US" b="1" dirty="0" err="1" smtClean="0">
                <a:solidFill>
                  <a:srgbClr val="777777"/>
                </a:solidFill>
              </a:rPr>
              <a:t>sviđa</a:t>
            </a:r>
            <a:r>
              <a:rPr lang="en-US" b="1" dirty="0" smtClean="0">
                <a:solidFill>
                  <a:srgbClr val="777777"/>
                </a:solidFill>
              </a:rPr>
              <a:t> </a:t>
            </a:r>
            <a:r>
              <a:rPr lang="en-US" b="1" dirty="0" err="1" smtClean="0">
                <a:solidFill>
                  <a:srgbClr val="777777"/>
                </a:solidFill>
              </a:rPr>
              <a:t>vam</a:t>
            </a:r>
            <a:r>
              <a:rPr lang="en-US" b="1" dirty="0" smtClean="0">
                <a:solidFill>
                  <a:srgbClr val="777777"/>
                </a:solidFill>
              </a:rPr>
              <a:t> se </a:t>
            </a:r>
            <a:r>
              <a:rPr lang="en-US" b="1" dirty="0" err="1" smtClean="0">
                <a:solidFill>
                  <a:srgbClr val="777777"/>
                </a:solidFill>
              </a:rPr>
              <a:t>jedan</a:t>
            </a:r>
            <a:r>
              <a:rPr lang="en-US" b="1" dirty="0" smtClean="0">
                <a:solidFill>
                  <a:srgbClr val="777777"/>
                </a:solidFill>
              </a:rPr>
              <a:t> </a:t>
            </a:r>
            <a:r>
              <a:rPr lang="en-US" b="1" dirty="0" err="1" smtClean="0">
                <a:solidFill>
                  <a:srgbClr val="777777"/>
                </a:solidFill>
              </a:rPr>
              <a:t>od</a:t>
            </a:r>
            <a:r>
              <a:rPr lang="en-US" b="1" dirty="0" smtClean="0">
                <a:solidFill>
                  <a:srgbClr val="777777"/>
                </a:solidFill>
              </a:rPr>
              <a:t> </a:t>
            </a:r>
            <a:r>
              <a:rPr lang="en-US" b="1" dirty="0" err="1" smtClean="0">
                <a:solidFill>
                  <a:srgbClr val="777777"/>
                </a:solidFill>
              </a:rPr>
              <a:t>prijatelja</a:t>
            </a:r>
            <a:r>
              <a:rPr lang="en-US" b="1" dirty="0" smtClean="0">
                <a:solidFill>
                  <a:srgbClr val="777777"/>
                </a:solidFill>
              </a:rPr>
              <a:t> </a:t>
            </a:r>
            <a:r>
              <a:rPr lang="en-US" b="1" dirty="0" err="1" smtClean="0">
                <a:solidFill>
                  <a:srgbClr val="777777"/>
                </a:solidFill>
              </a:rPr>
              <a:t>iz</a:t>
            </a:r>
            <a:r>
              <a:rPr lang="en-US" b="1" dirty="0" smtClean="0">
                <a:solidFill>
                  <a:srgbClr val="777777"/>
                </a:solidFill>
              </a:rPr>
              <a:t> </a:t>
            </a:r>
            <a:r>
              <a:rPr lang="en-US" b="1" dirty="0" err="1" smtClean="0">
                <a:solidFill>
                  <a:srgbClr val="777777"/>
                </a:solidFill>
              </a:rPr>
              <a:t>ulice</a:t>
            </a:r>
            <a:r>
              <a:rPr lang="en-US" b="1" dirty="0" smtClean="0">
                <a:solidFill>
                  <a:srgbClr val="777777"/>
                </a:solidFill>
              </a:rPr>
              <a:t> s </a:t>
            </a:r>
            <a:r>
              <a:rPr lang="en-US" b="1" dirty="0" err="1" smtClean="0">
                <a:solidFill>
                  <a:srgbClr val="777777"/>
                </a:solidFill>
              </a:rPr>
              <a:t>kojim</a:t>
            </a:r>
            <a:r>
              <a:rPr lang="en-US" b="1" dirty="0" smtClean="0">
                <a:solidFill>
                  <a:srgbClr val="777777"/>
                </a:solidFill>
              </a:rPr>
              <a:t> se </a:t>
            </a:r>
            <a:r>
              <a:rPr lang="en-US" b="1" dirty="0" err="1" smtClean="0">
                <a:solidFill>
                  <a:srgbClr val="777777"/>
                </a:solidFill>
              </a:rPr>
              <a:t>vaše</a:t>
            </a:r>
            <a:r>
              <a:rPr lang="en-US" b="1" dirty="0" smtClean="0">
                <a:solidFill>
                  <a:srgbClr val="777777"/>
                </a:solidFill>
              </a:rPr>
              <a:t> </a:t>
            </a:r>
            <a:r>
              <a:rPr lang="en-US" b="1" dirty="0" err="1" smtClean="0">
                <a:solidFill>
                  <a:srgbClr val="777777"/>
                </a:solidFill>
              </a:rPr>
              <a:t>dijete</a:t>
            </a:r>
            <a:r>
              <a:rPr lang="en-US" b="1" dirty="0" smtClean="0">
                <a:solidFill>
                  <a:srgbClr val="777777"/>
                </a:solidFill>
              </a:rPr>
              <a:t> </a:t>
            </a:r>
            <a:r>
              <a:rPr lang="en-US" b="1" dirty="0" err="1" smtClean="0">
                <a:solidFill>
                  <a:srgbClr val="777777"/>
                </a:solidFill>
              </a:rPr>
              <a:t>druži</a:t>
            </a:r>
            <a:r>
              <a:rPr lang="en-US" b="1" dirty="0" smtClean="0">
                <a:solidFill>
                  <a:srgbClr val="777777"/>
                </a:solidFill>
              </a:rPr>
              <a:t>. Vi…</a:t>
            </a:r>
            <a:endParaRPr lang="hr-HR" b="1" dirty="0" smtClean="0">
              <a:solidFill>
                <a:srgbClr val="777777"/>
              </a:solidFill>
            </a:endParaRPr>
          </a:p>
          <a:p>
            <a:r>
              <a:rPr lang="hr-HR" b="1" dirty="0" smtClean="0">
                <a:solidFill>
                  <a:srgbClr val="777777"/>
                </a:solidFill>
              </a:rPr>
              <a:t>1. – A</a:t>
            </a:r>
          </a:p>
          <a:p>
            <a:r>
              <a:rPr lang="hr-HR" b="1" dirty="0" smtClean="0">
                <a:solidFill>
                  <a:srgbClr val="777777"/>
                </a:solidFill>
              </a:rPr>
              <a:t>2. – D</a:t>
            </a:r>
          </a:p>
          <a:p>
            <a:r>
              <a:rPr lang="hr-HR" b="1" dirty="0" smtClean="0">
                <a:solidFill>
                  <a:srgbClr val="777777"/>
                </a:solidFill>
              </a:rPr>
              <a:t>3. – P </a:t>
            </a:r>
            <a:endParaRPr lang="hr-HR" dirty="0" smtClean="0">
              <a:solidFill>
                <a:srgbClr val="777777"/>
              </a:solidFill>
            </a:endParaRPr>
          </a:p>
          <a:p>
            <a:pPr>
              <a:buNone/>
            </a:pP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r-HR" b="1" dirty="0" smtClean="0">
                <a:solidFill>
                  <a:srgbClr val="FF0066"/>
                </a:solidFill>
              </a:rPr>
              <a:t>A </a:t>
            </a:r>
            <a:r>
              <a:rPr lang="hr-HR" dirty="0" smtClean="0">
                <a:solidFill>
                  <a:srgbClr val="FF0066"/>
                </a:solidFill>
              </a:rPr>
              <a:t>- </a:t>
            </a:r>
            <a:r>
              <a:rPr lang="en-US" b="1" dirty="0" err="1" smtClean="0">
                <a:solidFill>
                  <a:srgbClr val="FF0066"/>
                </a:solidFill>
              </a:rPr>
              <a:t>Autoritativan</a:t>
            </a:r>
            <a:endParaRPr lang="hr-HR" dirty="0">
              <a:solidFill>
                <a:srgbClr val="FF0066"/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400" dirty="0" err="1" smtClean="0">
                <a:solidFill>
                  <a:srgbClr val="777777"/>
                </a:solidFill>
              </a:rPr>
              <a:t>Vaš</a:t>
            </a:r>
            <a:r>
              <a:rPr lang="en-US" sz="3400" dirty="0" smtClean="0">
                <a:solidFill>
                  <a:srgbClr val="777777"/>
                </a:solidFill>
              </a:rPr>
              <a:t> je </a:t>
            </a:r>
            <a:r>
              <a:rPr lang="en-US" sz="3400" dirty="0" err="1" smtClean="0">
                <a:solidFill>
                  <a:srgbClr val="777777"/>
                </a:solidFill>
              </a:rPr>
              <a:t>stil</a:t>
            </a:r>
            <a:r>
              <a:rPr lang="en-US" sz="3400" dirty="0" smtClean="0">
                <a:solidFill>
                  <a:srgbClr val="777777"/>
                </a:solidFill>
              </a:rPr>
              <a:t> </a:t>
            </a:r>
            <a:r>
              <a:rPr lang="en-US" sz="3400" dirty="0" err="1" smtClean="0">
                <a:solidFill>
                  <a:srgbClr val="777777"/>
                </a:solidFill>
              </a:rPr>
              <a:t>odgoja</a:t>
            </a:r>
            <a:r>
              <a:rPr lang="en-US" sz="3400" dirty="0" smtClean="0">
                <a:solidFill>
                  <a:srgbClr val="777777"/>
                </a:solidFill>
              </a:rPr>
              <a:t> </a:t>
            </a:r>
            <a:r>
              <a:rPr lang="en-US" sz="3400" dirty="0" err="1" smtClean="0">
                <a:solidFill>
                  <a:srgbClr val="777777"/>
                </a:solidFill>
              </a:rPr>
              <a:t>autoritativan</a:t>
            </a:r>
            <a:r>
              <a:rPr lang="en-US" sz="3400" dirty="0" smtClean="0">
                <a:solidFill>
                  <a:srgbClr val="777777"/>
                </a:solidFill>
              </a:rPr>
              <a:t>. </a:t>
            </a:r>
            <a:r>
              <a:rPr lang="en-US" sz="3400" dirty="0" err="1" smtClean="0">
                <a:solidFill>
                  <a:srgbClr val="777777"/>
                </a:solidFill>
              </a:rPr>
              <a:t>Zvuči</a:t>
            </a:r>
            <a:r>
              <a:rPr lang="en-US" sz="3400" dirty="0" smtClean="0">
                <a:solidFill>
                  <a:srgbClr val="777777"/>
                </a:solidFill>
              </a:rPr>
              <a:t> </a:t>
            </a:r>
            <a:r>
              <a:rPr lang="en-US" sz="3400" dirty="0" err="1" smtClean="0">
                <a:solidFill>
                  <a:srgbClr val="777777"/>
                </a:solidFill>
              </a:rPr>
              <a:t>oštro</a:t>
            </a:r>
            <a:r>
              <a:rPr lang="en-US" sz="3400" dirty="0" smtClean="0">
                <a:solidFill>
                  <a:srgbClr val="777777"/>
                </a:solidFill>
              </a:rPr>
              <a:t>, no u </a:t>
            </a:r>
            <a:r>
              <a:rPr lang="en-US" sz="3400" dirty="0" err="1" smtClean="0">
                <a:solidFill>
                  <a:srgbClr val="777777"/>
                </a:solidFill>
              </a:rPr>
              <a:t>stvarnosti</a:t>
            </a:r>
            <a:r>
              <a:rPr lang="en-US" sz="3400" dirty="0" smtClean="0">
                <a:solidFill>
                  <a:srgbClr val="777777"/>
                </a:solidFill>
              </a:rPr>
              <a:t> </a:t>
            </a:r>
            <a:r>
              <a:rPr lang="en-US" sz="3400" dirty="0" err="1" smtClean="0">
                <a:solidFill>
                  <a:srgbClr val="777777"/>
                </a:solidFill>
              </a:rPr>
              <a:t>nije</a:t>
            </a:r>
            <a:r>
              <a:rPr lang="en-US" sz="3400" dirty="0" smtClean="0">
                <a:solidFill>
                  <a:srgbClr val="777777"/>
                </a:solidFill>
              </a:rPr>
              <a:t> </a:t>
            </a:r>
            <a:r>
              <a:rPr lang="en-US" sz="3400" dirty="0" err="1" smtClean="0">
                <a:solidFill>
                  <a:srgbClr val="777777"/>
                </a:solidFill>
              </a:rPr>
              <a:t>tako</a:t>
            </a:r>
            <a:r>
              <a:rPr lang="en-US" sz="3400" dirty="0" smtClean="0">
                <a:solidFill>
                  <a:srgbClr val="777777"/>
                </a:solidFill>
              </a:rPr>
              <a:t> </a:t>
            </a:r>
            <a:r>
              <a:rPr lang="en-US" sz="3400" dirty="0" err="1" smtClean="0">
                <a:solidFill>
                  <a:srgbClr val="777777"/>
                </a:solidFill>
              </a:rPr>
              <a:t>loše</a:t>
            </a:r>
            <a:r>
              <a:rPr lang="en-US" sz="3400" dirty="0" smtClean="0">
                <a:solidFill>
                  <a:srgbClr val="777777"/>
                </a:solidFill>
              </a:rPr>
              <a:t>. To ne </a:t>
            </a:r>
            <a:r>
              <a:rPr lang="en-US" sz="3400" dirty="0" err="1" smtClean="0">
                <a:solidFill>
                  <a:srgbClr val="777777"/>
                </a:solidFill>
              </a:rPr>
              <a:t>mora</a:t>
            </a:r>
            <a:r>
              <a:rPr lang="en-US" sz="3400" dirty="0" smtClean="0">
                <a:solidFill>
                  <a:srgbClr val="777777"/>
                </a:solidFill>
              </a:rPr>
              <a:t> </a:t>
            </a:r>
            <a:r>
              <a:rPr lang="en-US" sz="3400" dirty="0" err="1" smtClean="0">
                <a:solidFill>
                  <a:srgbClr val="777777"/>
                </a:solidFill>
              </a:rPr>
              <a:t>značiti</a:t>
            </a:r>
            <a:r>
              <a:rPr lang="en-US" sz="3400" dirty="0" smtClean="0">
                <a:solidFill>
                  <a:srgbClr val="777777"/>
                </a:solidFill>
              </a:rPr>
              <a:t> </a:t>
            </a:r>
            <a:r>
              <a:rPr lang="en-US" sz="3400" dirty="0" err="1" smtClean="0">
                <a:solidFill>
                  <a:srgbClr val="777777"/>
                </a:solidFill>
              </a:rPr>
              <a:t>da</a:t>
            </a:r>
            <a:r>
              <a:rPr lang="en-US" sz="3400" dirty="0" smtClean="0">
                <a:solidFill>
                  <a:srgbClr val="777777"/>
                </a:solidFill>
              </a:rPr>
              <a:t> vi </a:t>
            </a:r>
            <a:r>
              <a:rPr lang="en-US" sz="3400" dirty="0" err="1" smtClean="0">
                <a:solidFill>
                  <a:srgbClr val="777777"/>
                </a:solidFill>
              </a:rPr>
              <a:t>prakticirate</a:t>
            </a:r>
            <a:r>
              <a:rPr lang="en-US" sz="3400" dirty="0" smtClean="0">
                <a:solidFill>
                  <a:srgbClr val="777777"/>
                </a:solidFill>
              </a:rPr>
              <a:t> </a:t>
            </a:r>
            <a:r>
              <a:rPr lang="en-US" sz="3400" dirty="0" err="1" smtClean="0">
                <a:solidFill>
                  <a:srgbClr val="777777"/>
                </a:solidFill>
              </a:rPr>
              <a:t>samo</a:t>
            </a:r>
            <a:r>
              <a:rPr lang="en-US" sz="3400" dirty="0" smtClean="0">
                <a:solidFill>
                  <a:srgbClr val="777777"/>
                </a:solidFill>
              </a:rPr>
              <a:t> </a:t>
            </a:r>
            <a:r>
              <a:rPr lang="en-US" sz="3400" dirty="0" err="1" smtClean="0">
                <a:solidFill>
                  <a:srgbClr val="777777"/>
                </a:solidFill>
              </a:rPr>
              <a:t>kazne</a:t>
            </a:r>
            <a:r>
              <a:rPr lang="en-US" sz="3400" dirty="0" smtClean="0">
                <a:solidFill>
                  <a:srgbClr val="777777"/>
                </a:solidFill>
              </a:rPr>
              <a:t> </a:t>
            </a:r>
            <a:r>
              <a:rPr lang="en-US" sz="3400" dirty="0" err="1" smtClean="0">
                <a:solidFill>
                  <a:srgbClr val="777777"/>
                </a:solidFill>
              </a:rPr>
              <a:t>i</a:t>
            </a:r>
            <a:r>
              <a:rPr lang="en-US" sz="3400" dirty="0" smtClean="0">
                <a:solidFill>
                  <a:srgbClr val="777777"/>
                </a:solidFill>
              </a:rPr>
              <a:t> </a:t>
            </a:r>
            <a:r>
              <a:rPr lang="en-US" sz="3400" dirty="0" err="1" smtClean="0">
                <a:solidFill>
                  <a:srgbClr val="777777"/>
                </a:solidFill>
              </a:rPr>
              <a:t>suzbijate</a:t>
            </a:r>
            <a:r>
              <a:rPr lang="en-US" sz="3400" dirty="0" smtClean="0">
                <a:solidFill>
                  <a:srgbClr val="777777"/>
                </a:solidFill>
              </a:rPr>
              <a:t> </a:t>
            </a:r>
            <a:r>
              <a:rPr lang="en-US" sz="3400" dirty="0" err="1" smtClean="0">
                <a:solidFill>
                  <a:srgbClr val="777777"/>
                </a:solidFill>
              </a:rPr>
              <a:t>bilo</a:t>
            </a:r>
            <a:r>
              <a:rPr lang="en-US" sz="3400" dirty="0" smtClean="0">
                <a:solidFill>
                  <a:srgbClr val="777777"/>
                </a:solidFill>
              </a:rPr>
              <a:t> </a:t>
            </a:r>
            <a:r>
              <a:rPr lang="en-US" sz="3400" dirty="0" err="1" smtClean="0">
                <a:solidFill>
                  <a:srgbClr val="777777"/>
                </a:solidFill>
              </a:rPr>
              <a:t>kakvu</a:t>
            </a:r>
            <a:r>
              <a:rPr lang="en-US" sz="3400" dirty="0" smtClean="0">
                <a:solidFill>
                  <a:srgbClr val="777777"/>
                </a:solidFill>
              </a:rPr>
              <a:t> </a:t>
            </a:r>
            <a:r>
              <a:rPr lang="en-US" sz="3400" dirty="0" err="1" smtClean="0">
                <a:solidFill>
                  <a:srgbClr val="777777"/>
                </a:solidFill>
              </a:rPr>
              <a:t>djetetovu</a:t>
            </a:r>
            <a:r>
              <a:rPr lang="en-US" sz="3400" dirty="0" smtClean="0">
                <a:solidFill>
                  <a:srgbClr val="777777"/>
                </a:solidFill>
              </a:rPr>
              <a:t> </a:t>
            </a:r>
            <a:r>
              <a:rPr lang="en-US" sz="3400" dirty="0" err="1" smtClean="0">
                <a:solidFill>
                  <a:srgbClr val="777777"/>
                </a:solidFill>
              </a:rPr>
              <a:t>inicijativu</a:t>
            </a:r>
            <a:r>
              <a:rPr lang="en-US" sz="3400" dirty="0" smtClean="0">
                <a:solidFill>
                  <a:srgbClr val="777777"/>
                </a:solidFill>
              </a:rPr>
              <a:t>, </a:t>
            </a:r>
            <a:r>
              <a:rPr lang="en-US" sz="3400" dirty="0" err="1" smtClean="0">
                <a:solidFill>
                  <a:srgbClr val="777777"/>
                </a:solidFill>
              </a:rPr>
              <a:t>nego</a:t>
            </a:r>
            <a:r>
              <a:rPr lang="en-US" sz="3400" dirty="0" smtClean="0">
                <a:solidFill>
                  <a:srgbClr val="777777"/>
                </a:solidFill>
              </a:rPr>
              <a:t> u </a:t>
            </a:r>
            <a:r>
              <a:rPr lang="en-US" sz="3400" dirty="0" err="1" smtClean="0">
                <a:solidFill>
                  <a:srgbClr val="777777"/>
                </a:solidFill>
              </a:rPr>
              <a:t>prvome</a:t>
            </a:r>
            <a:r>
              <a:rPr lang="en-US" sz="3400" dirty="0" smtClean="0">
                <a:solidFill>
                  <a:srgbClr val="777777"/>
                </a:solidFill>
              </a:rPr>
              <a:t> </a:t>
            </a:r>
            <a:r>
              <a:rPr lang="en-US" sz="3400" dirty="0" err="1" smtClean="0">
                <a:solidFill>
                  <a:srgbClr val="777777"/>
                </a:solidFill>
              </a:rPr>
              <a:t>redu</a:t>
            </a:r>
            <a:r>
              <a:rPr lang="en-US" sz="3400" dirty="0" smtClean="0">
                <a:solidFill>
                  <a:srgbClr val="777777"/>
                </a:solidFill>
              </a:rPr>
              <a:t> </a:t>
            </a:r>
            <a:r>
              <a:rPr lang="en-US" sz="3400" dirty="0" err="1" smtClean="0">
                <a:solidFill>
                  <a:srgbClr val="777777"/>
                </a:solidFill>
              </a:rPr>
              <a:t>imate</a:t>
            </a:r>
            <a:r>
              <a:rPr lang="en-US" sz="3400" dirty="0" smtClean="0">
                <a:solidFill>
                  <a:srgbClr val="777777"/>
                </a:solidFill>
              </a:rPr>
              <a:t> </a:t>
            </a:r>
            <a:r>
              <a:rPr lang="en-US" sz="3400" dirty="0" err="1" smtClean="0">
                <a:solidFill>
                  <a:srgbClr val="777777"/>
                </a:solidFill>
              </a:rPr>
              <a:t>želju</a:t>
            </a:r>
            <a:r>
              <a:rPr lang="en-US" sz="3400" dirty="0" smtClean="0">
                <a:solidFill>
                  <a:srgbClr val="777777"/>
                </a:solidFill>
              </a:rPr>
              <a:t> </a:t>
            </a:r>
            <a:r>
              <a:rPr lang="en-US" sz="3400" dirty="0" err="1" smtClean="0">
                <a:solidFill>
                  <a:srgbClr val="777777"/>
                </a:solidFill>
              </a:rPr>
              <a:t>nadzirati</a:t>
            </a:r>
            <a:r>
              <a:rPr lang="en-US" sz="3400" dirty="0" smtClean="0">
                <a:solidFill>
                  <a:srgbClr val="777777"/>
                </a:solidFill>
              </a:rPr>
              <a:t> </a:t>
            </a:r>
            <a:r>
              <a:rPr lang="en-US" sz="3400" dirty="0" err="1" smtClean="0">
                <a:solidFill>
                  <a:srgbClr val="777777"/>
                </a:solidFill>
              </a:rPr>
              <a:t>dijete</a:t>
            </a:r>
            <a:r>
              <a:rPr lang="en-US" sz="3400" dirty="0" smtClean="0">
                <a:solidFill>
                  <a:srgbClr val="777777"/>
                </a:solidFill>
              </a:rPr>
              <a:t> u </a:t>
            </a:r>
            <a:r>
              <a:rPr lang="en-US" sz="3400" dirty="0" err="1" smtClean="0">
                <a:solidFill>
                  <a:srgbClr val="777777"/>
                </a:solidFill>
              </a:rPr>
              <a:t>svakom</a:t>
            </a:r>
            <a:r>
              <a:rPr lang="en-US" sz="3400" dirty="0" smtClean="0">
                <a:solidFill>
                  <a:srgbClr val="777777"/>
                </a:solidFill>
              </a:rPr>
              <a:t> </a:t>
            </a:r>
            <a:r>
              <a:rPr lang="en-US" sz="3400" dirty="0" err="1" smtClean="0">
                <a:solidFill>
                  <a:srgbClr val="777777"/>
                </a:solidFill>
              </a:rPr>
              <a:t>koraku</a:t>
            </a:r>
            <a:r>
              <a:rPr lang="en-US" sz="3400" dirty="0" smtClean="0">
                <a:solidFill>
                  <a:srgbClr val="777777"/>
                </a:solidFill>
              </a:rPr>
              <a:t>. Ta </a:t>
            </a:r>
            <a:r>
              <a:rPr lang="en-US" sz="3400" dirty="0" err="1" smtClean="0">
                <a:solidFill>
                  <a:srgbClr val="777777"/>
                </a:solidFill>
              </a:rPr>
              <a:t>želja</a:t>
            </a:r>
            <a:r>
              <a:rPr lang="en-US" sz="3400" dirty="0" smtClean="0">
                <a:solidFill>
                  <a:srgbClr val="777777"/>
                </a:solidFill>
              </a:rPr>
              <a:t> </a:t>
            </a:r>
            <a:r>
              <a:rPr lang="en-US" sz="3400" dirty="0" err="1" smtClean="0">
                <a:solidFill>
                  <a:srgbClr val="777777"/>
                </a:solidFill>
              </a:rPr>
              <a:t>roditelja</a:t>
            </a:r>
            <a:r>
              <a:rPr lang="en-US" sz="3400" dirty="0" smtClean="0">
                <a:solidFill>
                  <a:srgbClr val="777777"/>
                </a:solidFill>
              </a:rPr>
              <a:t> </a:t>
            </a:r>
            <a:r>
              <a:rPr lang="en-US" sz="3400" dirty="0" err="1" smtClean="0">
                <a:solidFill>
                  <a:srgbClr val="777777"/>
                </a:solidFill>
              </a:rPr>
              <a:t>da</a:t>
            </a:r>
            <a:r>
              <a:rPr lang="en-US" sz="3400" dirty="0" smtClean="0">
                <a:solidFill>
                  <a:srgbClr val="777777"/>
                </a:solidFill>
              </a:rPr>
              <a:t> </a:t>
            </a:r>
            <a:r>
              <a:rPr lang="en-US" sz="3400" dirty="0" err="1" smtClean="0">
                <a:solidFill>
                  <a:srgbClr val="777777"/>
                </a:solidFill>
              </a:rPr>
              <a:t>prati</a:t>
            </a:r>
            <a:r>
              <a:rPr lang="en-US" sz="3400" dirty="0" smtClean="0">
                <a:solidFill>
                  <a:srgbClr val="777777"/>
                </a:solidFill>
              </a:rPr>
              <a:t> </a:t>
            </a:r>
            <a:r>
              <a:rPr lang="en-US" sz="3400" dirty="0" err="1" smtClean="0">
                <a:solidFill>
                  <a:srgbClr val="777777"/>
                </a:solidFill>
              </a:rPr>
              <a:t>apsolutno</a:t>
            </a:r>
            <a:r>
              <a:rPr lang="en-US" sz="3400" dirty="0" smtClean="0">
                <a:solidFill>
                  <a:srgbClr val="777777"/>
                </a:solidFill>
              </a:rPr>
              <a:t> </a:t>
            </a:r>
            <a:r>
              <a:rPr lang="en-US" sz="3400" dirty="0" err="1" smtClean="0">
                <a:solidFill>
                  <a:srgbClr val="777777"/>
                </a:solidFill>
              </a:rPr>
              <a:t>sve</a:t>
            </a:r>
            <a:r>
              <a:rPr lang="en-US" sz="3400" dirty="0" smtClean="0">
                <a:solidFill>
                  <a:srgbClr val="777777"/>
                </a:solidFill>
              </a:rPr>
              <a:t> </a:t>
            </a:r>
            <a:r>
              <a:rPr lang="en-US" sz="3400" dirty="0" err="1" smtClean="0">
                <a:solidFill>
                  <a:srgbClr val="777777"/>
                </a:solidFill>
              </a:rPr>
              <a:t>što</a:t>
            </a:r>
            <a:r>
              <a:rPr lang="en-US" sz="3400" dirty="0" smtClean="0">
                <a:solidFill>
                  <a:srgbClr val="777777"/>
                </a:solidFill>
              </a:rPr>
              <a:t> se </a:t>
            </a:r>
            <a:r>
              <a:rPr lang="en-US" sz="3400" dirty="0" err="1" smtClean="0">
                <a:solidFill>
                  <a:srgbClr val="777777"/>
                </a:solidFill>
              </a:rPr>
              <a:t>zbiva</a:t>
            </a:r>
            <a:r>
              <a:rPr lang="en-US" sz="3400" dirty="0" smtClean="0">
                <a:solidFill>
                  <a:srgbClr val="777777"/>
                </a:solidFill>
              </a:rPr>
              <a:t> u </a:t>
            </a:r>
            <a:r>
              <a:rPr lang="en-US" sz="3400" dirty="0" err="1" smtClean="0">
                <a:solidFill>
                  <a:srgbClr val="777777"/>
                </a:solidFill>
              </a:rPr>
              <a:t>djetetovu</a:t>
            </a:r>
            <a:r>
              <a:rPr lang="en-US" sz="3400" dirty="0" smtClean="0">
                <a:solidFill>
                  <a:srgbClr val="777777"/>
                </a:solidFill>
              </a:rPr>
              <a:t> </a:t>
            </a:r>
            <a:r>
              <a:rPr lang="en-US" sz="3400" dirty="0" err="1" smtClean="0">
                <a:solidFill>
                  <a:srgbClr val="777777"/>
                </a:solidFill>
              </a:rPr>
              <a:t>životu</a:t>
            </a:r>
            <a:r>
              <a:rPr lang="en-US" sz="3400" dirty="0" smtClean="0">
                <a:solidFill>
                  <a:srgbClr val="777777"/>
                </a:solidFill>
              </a:rPr>
              <a:t> </a:t>
            </a:r>
            <a:r>
              <a:rPr lang="en-US" sz="3400" dirty="0" err="1" smtClean="0">
                <a:solidFill>
                  <a:srgbClr val="777777"/>
                </a:solidFill>
              </a:rPr>
              <a:t>i</a:t>
            </a:r>
            <a:r>
              <a:rPr lang="en-US" sz="3400" dirty="0" smtClean="0">
                <a:solidFill>
                  <a:srgbClr val="777777"/>
                </a:solidFill>
              </a:rPr>
              <a:t> </a:t>
            </a:r>
            <a:r>
              <a:rPr lang="en-US" sz="3400" dirty="0" err="1" smtClean="0">
                <a:solidFill>
                  <a:srgbClr val="777777"/>
                </a:solidFill>
              </a:rPr>
              <a:t>duši</a:t>
            </a:r>
            <a:r>
              <a:rPr lang="en-US" sz="3400" dirty="0" smtClean="0">
                <a:solidFill>
                  <a:srgbClr val="777777"/>
                </a:solidFill>
              </a:rPr>
              <a:t> </a:t>
            </a:r>
            <a:r>
              <a:rPr lang="en-US" sz="3400" dirty="0" err="1" smtClean="0">
                <a:solidFill>
                  <a:srgbClr val="777777"/>
                </a:solidFill>
              </a:rPr>
              <a:t>spriječit</a:t>
            </a:r>
            <a:r>
              <a:rPr lang="en-US" sz="3400" dirty="0" smtClean="0">
                <a:solidFill>
                  <a:srgbClr val="777777"/>
                </a:solidFill>
              </a:rPr>
              <a:t> </a:t>
            </a:r>
            <a:r>
              <a:rPr lang="en-US" sz="3400" dirty="0" err="1" smtClean="0">
                <a:solidFill>
                  <a:srgbClr val="777777"/>
                </a:solidFill>
              </a:rPr>
              <a:t>će</a:t>
            </a:r>
            <a:r>
              <a:rPr lang="en-US" sz="3400" dirty="0" smtClean="0">
                <a:solidFill>
                  <a:srgbClr val="777777"/>
                </a:solidFill>
              </a:rPr>
              <a:t> </a:t>
            </a:r>
            <a:r>
              <a:rPr lang="en-US" sz="3400" dirty="0" err="1" smtClean="0">
                <a:solidFill>
                  <a:srgbClr val="777777"/>
                </a:solidFill>
              </a:rPr>
              <a:t>da</a:t>
            </a:r>
            <a:r>
              <a:rPr lang="en-US" sz="3400" dirty="0" smtClean="0">
                <a:solidFill>
                  <a:srgbClr val="777777"/>
                </a:solidFill>
              </a:rPr>
              <a:t> </a:t>
            </a:r>
            <a:r>
              <a:rPr lang="en-US" sz="3400" dirty="0" err="1" smtClean="0">
                <a:solidFill>
                  <a:srgbClr val="777777"/>
                </a:solidFill>
              </a:rPr>
              <a:t>dijete</a:t>
            </a:r>
            <a:r>
              <a:rPr lang="en-US" sz="3400" dirty="0" smtClean="0">
                <a:solidFill>
                  <a:srgbClr val="777777"/>
                </a:solidFill>
              </a:rPr>
              <a:t> </a:t>
            </a:r>
            <a:r>
              <a:rPr lang="en-US" sz="3400" dirty="0" err="1" smtClean="0">
                <a:solidFill>
                  <a:srgbClr val="777777"/>
                </a:solidFill>
              </a:rPr>
              <a:t>pogriješi</a:t>
            </a:r>
            <a:r>
              <a:rPr lang="en-US" sz="3400" dirty="0" smtClean="0">
                <a:solidFill>
                  <a:srgbClr val="777777"/>
                </a:solidFill>
              </a:rPr>
              <a:t>. Ali, </a:t>
            </a:r>
            <a:r>
              <a:rPr lang="en-US" sz="3400" dirty="0" err="1" smtClean="0">
                <a:solidFill>
                  <a:srgbClr val="777777"/>
                </a:solidFill>
              </a:rPr>
              <a:t>često</a:t>
            </a:r>
            <a:r>
              <a:rPr lang="en-US" sz="3400" dirty="0" smtClean="0">
                <a:solidFill>
                  <a:srgbClr val="777777"/>
                </a:solidFill>
              </a:rPr>
              <a:t> se </a:t>
            </a:r>
            <a:r>
              <a:rPr lang="en-US" sz="3400" dirty="0" err="1" smtClean="0">
                <a:solidFill>
                  <a:srgbClr val="777777"/>
                </a:solidFill>
              </a:rPr>
              <a:t>na</a:t>
            </a:r>
            <a:r>
              <a:rPr lang="en-US" sz="3400" dirty="0" smtClean="0">
                <a:solidFill>
                  <a:srgbClr val="777777"/>
                </a:solidFill>
              </a:rPr>
              <a:t> </a:t>
            </a:r>
            <a:r>
              <a:rPr lang="en-US" sz="3400" dirty="0" err="1" smtClean="0">
                <a:solidFill>
                  <a:srgbClr val="777777"/>
                </a:solidFill>
              </a:rPr>
              <a:t>greškama</a:t>
            </a:r>
            <a:r>
              <a:rPr lang="en-US" sz="3400" dirty="0" smtClean="0">
                <a:solidFill>
                  <a:srgbClr val="777777"/>
                </a:solidFill>
              </a:rPr>
              <a:t> </a:t>
            </a:r>
            <a:r>
              <a:rPr lang="en-US" sz="3400" dirty="0" err="1" smtClean="0">
                <a:solidFill>
                  <a:srgbClr val="777777"/>
                </a:solidFill>
              </a:rPr>
              <a:t>tek</a:t>
            </a:r>
            <a:r>
              <a:rPr lang="en-US" sz="3400" dirty="0" smtClean="0">
                <a:solidFill>
                  <a:srgbClr val="777777"/>
                </a:solidFill>
              </a:rPr>
              <a:t> </a:t>
            </a:r>
            <a:r>
              <a:rPr lang="en-US" sz="3400" dirty="0" err="1" smtClean="0">
                <a:solidFill>
                  <a:srgbClr val="777777"/>
                </a:solidFill>
              </a:rPr>
              <a:t>nauči</a:t>
            </a:r>
            <a:r>
              <a:rPr lang="en-US" sz="3400" dirty="0" smtClean="0">
                <a:solidFill>
                  <a:srgbClr val="777777"/>
                </a:solidFill>
              </a:rPr>
              <a:t>. </a:t>
            </a:r>
            <a:endParaRPr lang="hr-HR" sz="3400" dirty="0" smtClean="0">
              <a:solidFill>
                <a:srgbClr val="777777"/>
              </a:solidFill>
            </a:endParaRPr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r-HR" b="1" dirty="0" smtClean="0">
                <a:solidFill>
                  <a:srgbClr val="FF0066"/>
                </a:solidFill>
              </a:rPr>
              <a:t>A </a:t>
            </a:r>
            <a:r>
              <a:rPr lang="hr-HR" dirty="0" smtClean="0">
                <a:solidFill>
                  <a:srgbClr val="FF0066"/>
                </a:solidFill>
              </a:rPr>
              <a:t>- </a:t>
            </a:r>
            <a:r>
              <a:rPr lang="en-US" b="1" dirty="0" err="1" smtClean="0">
                <a:solidFill>
                  <a:srgbClr val="FF0066"/>
                </a:solidFill>
              </a:rPr>
              <a:t>Autoritativan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err="1" smtClean="0">
                <a:solidFill>
                  <a:srgbClr val="777777"/>
                </a:solidFill>
              </a:rPr>
              <a:t>Što</a:t>
            </a:r>
            <a:r>
              <a:rPr lang="en-US" dirty="0" smtClean="0">
                <a:solidFill>
                  <a:srgbClr val="777777"/>
                </a:solidFill>
              </a:rPr>
              <a:t> je </a:t>
            </a:r>
            <a:r>
              <a:rPr lang="en-US" dirty="0" err="1" smtClean="0">
                <a:solidFill>
                  <a:srgbClr val="777777"/>
                </a:solidFill>
              </a:rPr>
              <a:t>vaše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dijete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manje</a:t>
            </a:r>
            <a:r>
              <a:rPr lang="en-US" dirty="0" smtClean="0">
                <a:solidFill>
                  <a:srgbClr val="777777"/>
                </a:solidFill>
              </a:rPr>
              <a:t>, to je </a:t>
            </a:r>
            <a:r>
              <a:rPr lang="en-US" dirty="0" err="1" smtClean="0">
                <a:solidFill>
                  <a:srgbClr val="777777"/>
                </a:solidFill>
              </a:rPr>
              <a:t>veći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autoritet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koji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imate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nad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njim</a:t>
            </a:r>
            <a:r>
              <a:rPr lang="en-US" dirty="0" smtClean="0">
                <a:solidFill>
                  <a:srgbClr val="777777"/>
                </a:solidFill>
              </a:rPr>
              <a:t>. No, </a:t>
            </a:r>
            <a:r>
              <a:rPr lang="en-US" dirty="0" err="1" smtClean="0">
                <a:solidFill>
                  <a:srgbClr val="777777"/>
                </a:solidFill>
              </a:rPr>
              <a:t>kako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dijete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odrasta</a:t>
            </a:r>
            <a:r>
              <a:rPr lang="en-US" dirty="0" smtClean="0">
                <a:solidFill>
                  <a:srgbClr val="777777"/>
                </a:solidFill>
              </a:rPr>
              <a:t>, </a:t>
            </a:r>
            <a:r>
              <a:rPr lang="en-US" dirty="0" err="1" smtClean="0">
                <a:solidFill>
                  <a:srgbClr val="777777"/>
                </a:solidFill>
              </a:rPr>
              <a:t>važno</a:t>
            </a:r>
            <a:r>
              <a:rPr lang="en-US" dirty="0" smtClean="0">
                <a:solidFill>
                  <a:srgbClr val="777777"/>
                </a:solidFill>
              </a:rPr>
              <a:t> je “</a:t>
            </a:r>
            <a:r>
              <a:rPr lang="en-US" dirty="0" err="1" smtClean="0">
                <a:solidFill>
                  <a:srgbClr val="777777"/>
                </a:solidFill>
              </a:rPr>
              <a:t>popuštati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uzde</a:t>
            </a:r>
            <a:r>
              <a:rPr lang="en-US" dirty="0" smtClean="0">
                <a:solidFill>
                  <a:srgbClr val="777777"/>
                </a:solidFill>
              </a:rPr>
              <a:t>” </a:t>
            </a:r>
            <a:r>
              <a:rPr lang="en-US" dirty="0" err="1" smtClean="0">
                <a:solidFill>
                  <a:srgbClr val="777777"/>
                </a:solidFill>
              </a:rPr>
              <a:t>i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dopustiti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djetetu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da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ima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vlastita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rješenja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i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odluke</a:t>
            </a:r>
            <a:r>
              <a:rPr lang="en-US" dirty="0" smtClean="0">
                <a:solidFill>
                  <a:srgbClr val="777777"/>
                </a:solidFill>
              </a:rPr>
              <a:t> - </a:t>
            </a:r>
            <a:r>
              <a:rPr lang="en-US" dirty="0" err="1" smtClean="0">
                <a:solidFill>
                  <a:srgbClr val="777777"/>
                </a:solidFill>
              </a:rPr>
              <a:t>za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početak</a:t>
            </a:r>
            <a:r>
              <a:rPr lang="en-US" dirty="0" smtClean="0">
                <a:solidFill>
                  <a:srgbClr val="777777"/>
                </a:solidFill>
              </a:rPr>
              <a:t> u </a:t>
            </a:r>
            <a:r>
              <a:rPr lang="en-US" dirty="0" err="1" smtClean="0">
                <a:solidFill>
                  <a:srgbClr val="777777"/>
                </a:solidFill>
              </a:rPr>
              <a:t>malim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stvarima</a:t>
            </a:r>
            <a:r>
              <a:rPr lang="en-US" dirty="0" smtClean="0">
                <a:solidFill>
                  <a:srgbClr val="777777"/>
                </a:solidFill>
              </a:rPr>
              <a:t>, a </a:t>
            </a:r>
            <a:r>
              <a:rPr lang="en-US" dirty="0" err="1" smtClean="0">
                <a:solidFill>
                  <a:srgbClr val="777777"/>
                </a:solidFill>
              </a:rPr>
              <a:t>zatim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i</a:t>
            </a:r>
            <a:r>
              <a:rPr lang="en-US" dirty="0" smtClean="0">
                <a:solidFill>
                  <a:srgbClr val="777777"/>
                </a:solidFill>
              </a:rPr>
              <a:t> u </a:t>
            </a:r>
            <a:r>
              <a:rPr lang="en-US" dirty="0" err="1" smtClean="0">
                <a:solidFill>
                  <a:srgbClr val="777777"/>
                </a:solidFill>
              </a:rPr>
              <a:t>ozbiljnijim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pitanjima</a:t>
            </a:r>
            <a:r>
              <a:rPr lang="en-US" dirty="0" smtClean="0">
                <a:solidFill>
                  <a:srgbClr val="777777"/>
                </a:solidFill>
              </a:rPr>
              <a:t>. </a:t>
            </a:r>
            <a:r>
              <a:rPr lang="en-US" dirty="0" err="1" smtClean="0">
                <a:solidFill>
                  <a:srgbClr val="777777"/>
                </a:solidFill>
              </a:rPr>
              <a:t>Svaki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roditelj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treba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na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vrijeme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shvatiti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da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djeca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prerastaju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neupitnost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roditeljskog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autoriteta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i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prema</a:t>
            </a:r>
            <a:r>
              <a:rPr lang="en-US" dirty="0" smtClean="0">
                <a:solidFill>
                  <a:srgbClr val="777777"/>
                </a:solidFill>
              </a:rPr>
              <a:t> tome </a:t>
            </a:r>
            <a:r>
              <a:rPr lang="en-US" dirty="0" err="1" smtClean="0">
                <a:solidFill>
                  <a:srgbClr val="777777"/>
                </a:solidFill>
              </a:rPr>
              <a:t>mijenjaju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i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svoje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ponašanje</a:t>
            </a:r>
            <a:r>
              <a:rPr lang="en-US" dirty="0" smtClean="0">
                <a:solidFill>
                  <a:srgbClr val="777777"/>
                </a:solidFill>
              </a:rPr>
              <a:t>. Ne </a:t>
            </a:r>
            <a:r>
              <a:rPr lang="en-US" dirty="0" err="1" smtClean="0">
                <a:solidFill>
                  <a:srgbClr val="777777"/>
                </a:solidFill>
              </a:rPr>
              <a:t>prilagodite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li</a:t>
            </a:r>
            <a:r>
              <a:rPr lang="en-US" dirty="0" smtClean="0">
                <a:solidFill>
                  <a:srgbClr val="777777"/>
                </a:solidFill>
              </a:rPr>
              <a:t> se </a:t>
            </a:r>
            <a:r>
              <a:rPr lang="en-US" dirty="0" err="1" smtClean="0">
                <a:solidFill>
                  <a:srgbClr val="777777"/>
                </a:solidFill>
              </a:rPr>
              <a:t>na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vrijeme</a:t>
            </a:r>
            <a:r>
              <a:rPr lang="en-US" dirty="0" smtClean="0">
                <a:solidFill>
                  <a:srgbClr val="777777"/>
                </a:solidFill>
              </a:rPr>
              <a:t>, </a:t>
            </a:r>
            <a:r>
              <a:rPr lang="en-US" dirty="0" err="1" smtClean="0">
                <a:solidFill>
                  <a:srgbClr val="777777"/>
                </a:solidFill>
              </a:rPr>
              <a:t>mogli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biste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odgojiti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čovjeka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koji</a:t>
            </a:r>
            <a:r>
              <a:rPr lang="en-US" dirty="0" smtClean="0">
                <a:solidFill>
                  <a:srgbClr val="777777"/>
                </a:solidFill>
              </a:rPr>
              <a:t> se </a:t>
            </a:r>
            <a:r>
              <a:rPr lang="en-US" dirty="0" err="1" smtClean="0">
                <a:solidFill>
                  <a:srgbClr val="777777"/>
                </a:solidFill>
              </a:rPr>
              <a:t>stalno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buni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i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svađa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ili</a:t>
            </a:r>
            <a:r>
              <a:rPr lang="en-US" dirty="0" smtClean="0">
                <a:solidFill>
                  <a:srgbClr val="777777"/>
                </a:solidFill>
              </a:rPr>
              <a:t>, </a:t>
            </a:r>
            <a:r>
              <a:rPr lang="en-US" dirty="0" err="1" smtClean="0">
                <a:solidFill>
                  <a:srgbClr val="777777"/>
                </a:solidFill>
              </a:rPr>
              <a:t>pak</a:t>
            </a:r>
            <a:r>
              <a:rPr lang="en-US" dirty="0" smtClean="0">
                <a:solidFill>
                  <a:srgbClr val="777777"/>
                </a:solidFill>
              </a:rPr>
              <a:t>, </a:t>
            </a:r>
            <a:r>
              <a:rPr lang="en-US" dirty="0" err="1" smtClean="0">
                <a:solidFill>
                  <a:srgbClr val="777777"/>
                </a:solidFill>
              </a:rPr>
              <a:t>suprotno</a:t>
            </a:r>
            <a:r>
              <a:rPr lang="en-US" dirty="0" smtClean="0">
                <a:solidFill>
                  <a:srgbClr val="777777"/>
                </a:solidFill>
              </a:rPr>
              <a:t> - </a:t>
            </a:r>
            <a:r>
              <a:rPr lang="en-US" dirty="0" err="1" smtClean="0">
                <a:solidFill>
                  <a:srgbClr val="777777"/>
                </a:solidFill>
              </a:rPr>
              <a:t>čovjeka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koji</a:t>
            </a:r>
            <a:r>
              <a:rPr lang="en-US" dirty="0" smtClean="0">
                <a:solidFill>
                  <a:srgbClr val="777777"/>
                </a:solidFill>
              </a:rPr>
              <a:t> se </a:t>
            </a:r>
            <a:r>
              <a:rPr lang="en-US" dirty="0" err="1" smtClean="0">
                <a:solidFill>
                  <a:srgbClr val="777777"/>
                </a:solidFill>
              </a:rPr>
              <a:t>povija</a:t>
            </a:r>
            <a:r>
              <a:rPr lang="en-US" dirty="0" smtClean="0">
                <a:solidFill>
                  <a:srgbClr val="777777"/>
                </a:solidFill>
              </a:rPr>
              <a:t>, </a:t>
            </a:r>
            <a:r>
              <a:rPr lang="en-US" dirty="0" err="1" smtClean="0">
                <a:solidFill>
                  <a:srgbClr val="777777"/>
                </a:solidFill>
              </a:rPr>
              <a:t>ponizan</a:t>
            </a:r>
            <a:r>
              <a:rPr lang="en-US" dirty="0" smtClean="0">
                <a:solidFill>
                  <a:srgbClr val="777777"/>
                </a:solidFill>
              </a:rPr>
              <a:t> je </a:t>
            </a:r>
            <a:r>
              <a:rPr lang="en-US" dirty="0" err="1" smtClean="0">
                <a:solidFill>
                  <a:srgbClr val="777777"/>
                </a:solidFill>
              </a:rPr>
              <a:t>i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nema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životne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inicijative</a:t>
            </a:r>
            <a:r>
              <a:rPr lang="en-US" dirty="0" smtClean="0">
                <a:solidFill>
                  <a:srgbClr val="777777"/>
                </a:solidFill>
              </a:rPr>
              <a:t> pa se </a:t>
            </a:r>
            <a:r>
              <a:rPr lang="en-US" dirty="0" err="1" smtClean="0">
                <a:solidFill>
                  <a:srgbClr val="777777"/>
                </a:solidFill>
              </a:rPr>
              <a:t>stalno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drži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za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mamine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i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tatine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skute</a:t>
            </a:r>
            <a:r>
              <a:rPr lang="en-US" dirty="0" smtClean="0">
                <a:solidFill>
                  <a:srgbClr val="777777"/>
                </a:solidFill>
              </a:rPr>
              <a:t>.</a:t>
            </a:r>
            <a:endParaRPr lang="hr-HR" dirty="0" smtClean="0">
              <a:solidFill>
                <a:srgbClr val="777777"/>
              </a:solidFill>
            </a:endParaRPr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r-HR" b="1" dirty="0" smtClean="0">
                <a:solidFill>
                  <a:srgbClr val="FF0066"/>
                </a:solidFill>
              </a:rPr>
              <a:t>D -</a:t>
            </a:r>
            <a:r>
              <a:rPr lang="hr-HR" dirty="0" smtClean="0">
                <a:solidFill>
                  <a:srgbClr val="FF0066"/>
                </a:solidFill>
              </a:rPr>
              <a:t> </a:t>
            </a:r>
            <a:r>
              <a:rPr lang="hr-HR" b="1" dirty="0" err="1" smtClean="0">
                <a:solidFill>
                  <a:srgbClr val="FF0066"/>
                </a:solidFill>
              </a:rPr>
              <a:t>D</a:t>
            </a:r>
            <a:r>
              <a:rPr lang="en-US" b="1" dirty="0" err="1" smtClean="0">
                <a:solidFill>
                  <a:srgbClr val="FF0066"/>
                </a:solidFill>
              </a:rPr>
              <a:t>emokratski</a:t>
            </a:r>
            <a:endParaRPr lang="hr-HR" dirty="0">
              <a:solidFill>
                <a:srgbClr val="FF0066"/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>
                <a:solidFill>
                  <a:srgbClr val="777777"/>
                </a:solidFill>
              </a:rPr>
              <a:t>Vi se </a:t>
            </a:r>
            <a:r>
              <a:rPr lang="en-US" dirty="0" err="1" smtClean="0">
                <a:solidFill>
                  <a:srgbClr val="777777"/>
                </a:solidFill>
              </a:rPr>
              <a:t>svjesno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ili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nesvjesno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koristite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demokratskim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stilom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odgoja</a:t>
            </a:r>
            <a:r>
              <a:rPr lang="en-US" dirty="0" smtClean="0">
                <a:solidFill>
                  <a:srgbClr val="777777"/>
                </a:solidFill>
              </a:rPr>
              <a:t>. </a:t>
            </a:r>
            <a:r>
              <a:rPr lang="en-US" dirty="0" err="1" smtClean="0">
                <a:solidFill>
                  <a:srgbClr val="777777"/>
                </a:solidFill>
              </a:rPr>
              <a:t>Uvjereni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ste</a:t>
            </a:r>
            <a:r>
              <a:rPr lang="en-US" dirty="0" smtClean="0">
                <a:solidFill>
                  <a:srgbClr val="777777"/>
                </a:solidFill>
              </a:rPr>
              <a:t> u to </a:t>
            </a:r>
            <a:r>
              <a:rPr lang="en-US" dirty="0" err="1" smtClean="0">
                <a:solidFill>
                  <a:srgbClr val="777777"/>
                </a:solidFill>
              </a:rPr>
              <a:t>da</a:t>
            </a:r>
            <a:r>
              <a:rPr lang="en-US" dirty="0" smtClean="0">
                <a:solidFill>
                  <a:srgbClr val="777777"/>
                </a:solidFill>
              </a:rPr>
              <a:t> je </a:t>
            </a:r>
            <a:r>
              <a:rPr lang="en-US" dirty="0" err="1" smtClean="0">
                <a:solidFill>
                  <a:srgbClr val="777777"/>
                </a:solidFill>
              </a:rPr>
              <a:t>najbolje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rješenje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ono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koje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čovjek</a:t>
            </a:r>
            <a:r>
              <a:rPr lang="en-US" dirty="0" smtClean="0">
                <a:solidFill>
                  <a:srgbClr val="777777"/>
                </a:solidFill>
              </a:rPr>
              <a:t> (</a:t>
            </a:r>
            <a:r>
              <a:rPr lang="en-US" dirty="0" err="1" smtClean="0">
                <a:solidFill>
                  <a:srgbClr val="777777"/>
                </a:solidFill>
              </a:rPr>
              <a:t>čak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i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maleni</a:t>
            </a:r>
            <a:r>
              <a:rPr lang="en-US" dirty="0" smtClean="0">
                <a:solidFill>
                  <a:srgbClr val="777777"/>
                </a:solidFill>
              </a:rPr>
              <a:t>) </a:t>
            </a:r>
            <a:r>
              <a:rPr lang="en-US" dirty="0" err="1" smtClean="0">
                <a:solidFill>
                  <a:srgbClr val="777777"/>
                </a:solidFill>
              </a:rPr>
              <a:t>donese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sam</a:t>
            </a:r>
            <a:r>
              <a:rPr lang="en-US" dirty="0" smtClean="0">
                <a:solidFill>
                  <a:srgbClr val="777777"/>
                </a:solidFill>
              </a:rPr>
              <a:t>. Vi </a:t>
            </a:r>
            <a:r>
              <a:rPr lang="en-US" dirty="0" err="1" smtClean="0">
                <a:solidFill>
                  <a:srgbClr val="777777"/>
                </a:solidFill>
              </a:rPr>
              <a:t>smatrate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da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slobodu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djeteta</a:t>
            </a:r>
            <a:r>
              <a:rPr lang="en-US" dirty="0" smtClean="0">
                <a:solidFill>
                  <a:srgbClr val="777777"/>
                </a:solidFill>
              </a:rPr>
              <a:t> ne </a:t>
            </a:r>
            <a:r>
              <a:rPr lang="en-US" dirty="0" err="1" smtClean="0">
                <a:solidFill>
                  <a:srgbClr val="777777"/>
                </a:solidFill>
              </a:rPr>
              <a:t>valja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ograničavati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bez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razloga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i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da</a:t>
            </a:r>
            <a:r>
              <a:rPr lang="en-US" dirty="0" smtClean="0">
                <a:solidFill>
                  <a:srgbClr val="777777"/>
                </a:solidFill>
              </a:rPr>
              <a:t> u </a:t>
            </a:r>
            <a:r>
              <a:rPr lang="en-US" dirty="0" err="1" smtClean="0">
                <a:solidFill>
                  <a:srgbClr val="777777"/>
                </a:solidFill>
              </a:rPr>
              <a:t>pitanjima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odgoja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treba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polaziti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od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djetetovih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potreba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i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mogućnosti</a:t>
            </a:r>
            <a:r>
              <a:rPr lang="en-US" dirty="0" smtClean="0">
                <a:solidFill>
                  <a:srgbClr val="777777"/>
                </a:solidFill>
              </a:rPr>
              <a:t>, a ne </a:t>
            </a:r>
            <a:r>
              <a:rPr lang="en-US" dirty="0" err="1" smtClean="0">
                <a:solidFill>
                  <a:srgbClr val="777777"/>
                </a:solidFill>
              </a:rPr>
              <a:t>od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vlastite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udobnosti</a:t>
            </a:r>
            <a:r>
              <a:rPr lang="en-US" dirty="0" smtClean="0">
                <a:solidFill>
                  <a:srgbClr val="777777"/>
                </a:solidFill>
              </a:rPr>
              <a:t>. </a:t>
            </a:r>
            <a:r>
              <a:rPr lang="en-US" dirty="0" err="1" smtClean="0">
                <a:solidFill>
                  <a:srgbClr val="777777"/>
                </a:solidFill>
              </a:rPr>
              <a:t>Ipak</a:t>
            </a:r>
            <a:r>
              <a:rPr lang="en-US" dirty="0" smtClean="0">
                <a:solidFill>
                  <a:srgbClr val="777777"/>
                </a:solidFill>
              </a:rPr>
              <a:t>, s </a:t>
            </a:r>
            <a:r>
              <a:rPr lang="en-US" dirty="0" err="1" smtClean="0">
                <a:solidFill>
                  <a:srgbClr val="777777"/>
                </a:solidFill>
              </a:rPr>
              <a:t>druge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strane</a:t>
            </a:r>
            <a:r>
              <a:rPr lang="en-US" dirty="0" smtClean="0">
                <a:solidFill>
                  <a:srgbClr val="777777"/>
                </a:solidFill>
              </a:rPr>
              <a:t>, ne </a:t>
            </a:r>
            <a:r>
              <a:rPr lang="en-US" dirty="0" err="1" smtClean="0">
                <a:solidFill>
                  <a:srgbClr val="777777"/>
                </a:solidFill>
              </a:rPr>
              <a:t>smijete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zaboraviti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da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su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roditelji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ustvari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obvezni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postupati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prema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djetetu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ponajprije</a:t>
            </a:r>
            <a:r>
              <a:rPr lang="en-US" dirty="0" smtClean="0">
                <a:solidFill>
                  <a:srgbClr val="777777"/>
                </a:solidFill>
              </a:rPr>
              <a:t> s </a:t>
            </a:r>
            <a:r>
              <a:rPr lang="en-US" dirty="0" err="1" smtClean="0">
                <a:solidFill>
                  <a:srgbClr val="777777"/>
                </a:solidFill>
              </a:rPr>
              <a:t>pozicije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odrasle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osobe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prema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malom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djetetu</a:t>
            </a:r>
            <a:r>
              <a:rPr lang="en-US" dirty="0" smtClean="0">
                <a:solidFill>
                  <a:srgbClr val="777777"/>
                </a:solidFill>
              </a:rPr>
              <a:t>. </a:t>
            </a:r>
            <a:r>
              <a:rPr lang="en-US" dirty="0" err="1" smtClean="0">
                <a:solidFill>
                  <a:srgbClr val="777777"/>
                </a:solidFill>
              </a:rPr>
              <a:t>Vaš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i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djetetov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život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može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biti</a:t>
            </a:r>
            <a:r>
              <a:rPr lang="en-US" dirty="0" smtClean="0">
                <a:solidFill>
                  <a:srgbClr val="777777"/>
                </a:solidFill>
              </a:rPr>
              <a:t> u </a:t>
            </a:r>
            <a:r>
              <a:rPr lang="en-US" dirty="0" err="1" smtClean="0">
                <a:solidFill>
                  <a:srgbClr val="777777"/>
                </a:solidFill>
              </a:rPr>
              <a:t>mnogočemu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lakši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ako</a:t>
            </a:r>
            <a:r>
              <a:rPr lang="en-US" dirty="0" smtClean="0">
                <a:solidFill>
                  <a:srgbClr val="777777"/>
                </a:solidFill>
              </a:rPr>
              <a:t> ne </a:t>
            </a:r>
            <a:r>
              <a:rPr lang="en-US" dirty="0" err="1" smtClean="0">
                <a:solidFill>
                  <a:srgbClr val="777777"/>
                </a:solidFill>
              </a:rPr>
              <a:t>započinjete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beskrajne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rasprave</a:t>
            </a:r>
            <a:r>
              <a:rPr lang="en-US" dirty="0" smtClean="0">
                <a:solidFill>
                  <a:srgbClr val="777777"/>
                </a:solidFill>
              </a:rPr>
              <a:t> o </a:t>
            </a:r>
            <a:r>
              <a:rPr lang="en-US" dirty="0" err="1" smtClean="0">
                <a:solidFill>
                  <a:srgbClr val="777777"/>
                </a:solidFill>
              </a:rPr>
              <a:t>svemu</a:t>
            </a:r>
            <a:r>
              <a:rPr lang="en-US" dirty="0" smtClean="0">
                <a:solidFill>
                  <a:srgbClr val="777777"/>
                </a:solidFill>
              </a:rPr>
              <a:t>, </a:t>
            </a:r>
            <a:r>
              <a:rPr lang="en-US" dirty="0" err="1" smtClean="0">
                <a:solidFill>
                  <a:srgbClr val="777777"/>
                </a:solidFill>
              </a:rPr>
              <a:t>nego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ukratko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samo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iznesete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svoje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rješenje</a:t>
            </a:r>
            <a:r>
              <a:rPr lang="en-US" dirty="0" smtClean="0">
                <a:solidFill>
                  <a:srgbClr val="777777"/>
                </a:solidFill>
              </a:rPr>
              <a:t>. </a:t>
            </a:r>
            <a:endParaRPr lang="hr-HR" dirty="0">
              <a:solidFill>
                <a:srgbClr val="777777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r-HR" b="1" dirty="0" smtClean="0">
                <a:solidFill>
                  <a:srgbClr val="FF0066"/>
                </a:solidFill>
              </a:rPr>
              <a:t>D -</a:t>
            </a:r>
            <a:r>
              <a:rPr lang="hr-HR" dirty="0" smtClean="0">
                <a:solidFill>
                  <a:srgbClr val="FF0066"/>
                </a:solidFill>
              </a:rPr>
              <a:t> </a:t>
            </a:r>
            <a:r>
              <a:rPr lang="hr-HR" b="1" dirty="0" err="1" smtClean="0">
                <a:solidFill>
                  <a:srgbClr val="FF0066"/>
                </a:solidFill>
              </a:rPr>
              <a:t>D</a:t>
            </a:r>
            <a:r>
              <a:rPr lang="en-US" b="1" dirty="0" err="1" smtClean="0">
                <a:solidFill>
                  <a:srgbClr val="FF0066"/>
                </a:solidFill>
              </a:rPr>
              <a:t>emokratski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>
                <a:solidFill>
                  <a:srgbClr val="777777"/>
                </a:solidFill>
              </a:rPr>
              <a:t>Vaše</a:t>
            </a:r>
            <a:r>
              <a:rPr lang="en-US" dirty="0" smtClean="0">
                <a:solidFill>
                  <a:srgbClr val="777777"/>
                </a:solidFill>
              </a:rPr>
              <a:t> je </a:t>
            </a:r>
            <a:r>
              <a:rPr lang="en-US" dirty="0" err="1" smtClean="0">
                <a:solidFill>
                  <a:srgbClr val="777777"/>
                </a:solidFill>
              </a:rPr>
              <a:t>dijete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još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zaigrano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i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bezbrižno</a:t>
            </a:r>
            <a:r>
              <a:rPr lang="en-US" dirty="0" smtClean="0">
                <a:solidFill>
                  <a:srgbClr val="777777"/>
                </a:solidFill>
              </a:rPr>
              <a:t>, a ne </a:t>
            </a:r>
            <a:r>
              <a:rPr lang="en-US" dirty="0" err="1" smtClean="0">
                <a:solidFill>
                  <a:srgbClr val="777777"/>
                </a:solidFill>
              </a:rPr>
              <a:t>vaš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odrasli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prijatelj</a:t>
            </a:r>
            <a:r>
              <a:rPr lang="en-US" dirty="0" smtClean="0">
                <a:solidFill>
                  <a:srgbClr val="777777"/>
                </a:solidFill>
              </a:rPr>
              <a:t>. </a:t>
            </a:r>
            <a:r>
              <a:rPr lang="en-US" dirty="0" err="1" smtClean="0">
                <a:solidFill>
                  <a:srgbClr val="777777"/>
                </a:solidFill>
              </a:rPr>
              <a:t>Zbog</a:t>
            </a:r>
            <a:r>
              <a:rPr lang="en-US" dirty="0" smtClean="0">
                <a:solidFill>
                  <a:srgbClr val="777777"/>
                </a:solidFill>
              </a:rPr>
              <a:t> toga mu ne </a:t>
            </a:r>
            <a:r>
              <a:rPr lang="en-US" dirty="0" err="1" smtClean="0">
                <a:solidFill>
                  <a:srgbClr val="777777"/>
                </a:solidFill>
              </a:rPr>
              <a:t>treba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stavljati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na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leđa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terete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odluka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kojima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nije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doraslo</a:t>
            </a:r>
            <a:r>
              <a:rPr lang="en-US" dirty="0" smtClean="0">
                <a:solidFill>
                  <a:srgbClr val="777777"/>
                </a:solidFill>
              </a:rPr>
              <a:t>. </a:t>
            </a:r>
            <a:r>
              <a:rPr lang="en-US" dirty="0" err="1" smtClean="0">
                <a:solidFill>
                  <a:srgbClr val="777777"/>
                </a:solidFill>
              </a:rPr>
              <a:t>Nemojte</a:t>
            </a:r>
            <a:r>
              <a:rPr lang="en-US" dirty="0" smtClean="0">
                <a:solidFill>
                  <a:srgbClr val="777777"/>
                </a:solidFill>
              </a:rPr>
              <a:t> se </a:t>
            </a:r>
            <a:r>
              <a:rPr lang="en-US" dirty="0" err="1" smtClean="0">
                <a:solidFill>
                  <a:srgbClr val="777777"/>
                </a:solidFill>
              </a:rPr>
              <a:t>bojati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pokazati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strogost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te</a:t>
            </a:r>
            <a:r>
              <a:rPr lang="en-US" dirty="0" smtClean="0">
                <a:solidFill>
                  <a:srgbClr val="777777"/>
                </a:solidFill>
              </a:rPr>
              <a:t>, </a:t>
            </a:r>
            <a:r>
              <a:rPr lang="en-US" dirty="0" err="1" smtClean="0">
                <a:solidFill>
                  <a:srgbClr val="777777"/>
                </a:solidFill>
              </a:rPr>
              <a:t>ako</a:t>
            </a:r>
            <a:r>
              <a:rPr lang="en-US" dirty="0" smtClean="0">
                <a:solidFill>
                  <a:srgbClr val="777777"/>
                </a:solidFill>
              </a:rPr>
              <a:t> to </a:t>
            </a:r>
            <a:r>
              <a:rPr lang="en-US" dirty="0" err="1" smtClean="0">
                <a:solidFill>
                  <a:srgbClr val="777777"/>
                </a:solidFill>
              </a:rPr>
              <a:t>dijete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zaslužuje</a:t>
            </a:r>
            <a:r>
              <a:rPr lang="en-US" dirty="0" smtClean="0">
                <a:solidFill>
                  <a:srgbClr val="777777"/>
                </a:solidFill>
              </a:rPr>
              <a:t>, </a:t>
            </a:r>
            <a:r>
              <a:rPr lang="en-US" dirty="0" err="1" smtClean="0">
                <a:solidFill>
                  <a:srgbClr val="777777"/>
                </a:solidFill>
              </a:rPr>
              <a:t>primjereno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ga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i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kazniti</a:t>
            </a:r>
            <a:r>
              <a:rPr lang="en-US" dirty="0" smtClean="0">
                <a:solidFill>
                  <a:srgbClr val="777777"/>
                </a:solidFill>
              </a:rPr>
              <a:t>. </a:t>
            </a:r>
            <a:r>
              <a:rPr lang="en-US" dirty="0" err="1" smtClean="0">
                <a:solidFill>
                  <a:srgbClr val="777777"/>
                </a:solidFill>
              </a:rPr>
              <a:t>Prema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mišljenju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psihologa</a:t>
            </a:r>
            <a:r>
              <a:rPr lang="en-US" dirty="0" smtClean="0">
                <a:solidFill>
                  <a:srgbClr val="777777"/>
                </a:solidFill>
              </a:rPr>
              <a:t>, </a:t>
            </a:r>
            <a:r>
              <a:rPr lang="en-US" dirty="0" err="1" smtClean="0">
                <a:solidFill>
                  <a:srgbClr val="777777"/>
                </a:solidFill>
              </a:rPr>
              <a:t>primjerena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kazna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kod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djeteta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prvo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pojačava</a:t>
            </a:r>
            <a:r>
              <a:rPr lang="en-US" dirty="0" smtClean="0">
                <a:solidFill>
                  <a:srgbClr val="777777"/>
                </a:solidFill>
              </a:rPr>
              <a:t>, </a:t>
            </a:r>
            <a:r>
              <a:rPr lang="en-US" dirty="0" err="1" smtClean="0">
                <a:solidFill>
                  <a:srgbClr val="777777"/>
                </a:solidFill>
              </a:rPr>
              <a:t>ali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zatim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i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smanjuje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osjećaj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krivnje</a:t>
            </a:r>
            <a:r>
              <a:rPr lang="en-US" dirty="0" smtClean="0">
                <a:solidFill>
                  <a:srgbClr val="777777"/>
                </a:solidFill>
              </a:rPr>
              <a:t>. </a:t>
            </a:r>
            <a:r>
              <a:rPr lang="en-US" dirty="0" err="1" smtClean="0">
                <a:solidFill>
                  <a:srgbClr val="777777"/>
                </a:solidFill>
              </a:rPr>
              <a:t>Kad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dijete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odradi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kaznu</a:t>
            </a:r>
            <a:r>
              <a:rPr lang="en-US" dirty="0" smtClean="0">
                <a:solidFill>
                  <a:srgbClr val="777777"/>
                </a:solidFill>
              </a:rPr>
              <a:t>, </a:t>
            </a:r>
            <a:r>
              <a:rPr lang="en-US" dirty="0" err="1" smtClean="0">
                <a:solidFill>
                  <a:srgbClr val="777777"/>
                </a:solidFill>
              </a:rPr>
              <a:t>posprema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tu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situaciju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i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ostavlja</a:t>
            </a:r>
            <a:r>
              <a:rPr lang="en-US" dirty="0" smtClean="0">
                <a:solidFill>
                  <a:srgbClr val="777777"/>
                </a:solidFill>
              </a:rPr>
              <a:t> je u </a:t>
            </a:r>
            <a:r>
              <a:rPr lang="en-US" dirty="0" err="1" smtClean="0">
                <a:solidFill>
                  <a:srgbClr val="777777"/>
                </a:solidFill>
              </a:rPr>
              <a:t>prošlosti</a:t>
            </a:r>
            <a:r>
              <a:rPr lang="en-US" dirty="0" smtClean="0">
                <a:solidFill>
                  <a:srgbClr val="777777"/>
                </a:solidFill>
              </a:rPr>
              <a:t>, </a:t>
            </a:r>
            <a:r>
              <a:rPr lang="en-US" dirty="0" err="1" smtClean="0">
                <a:solidFill>
                  <a:srgbClr val="777777"/>
                </a:solidFill>
              </a:rPr>
              <a:t>ponovno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dobiva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osjećaj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da</a:t>
            </a:r>
            <a:r>
              <a:rPr lang="en-US" dirty="0" smtClean="0">
                <a:solidFill>
                  <a:srgbClr val="777777"/>
                </a:solidFill>
              </a:rPr>
              <a:t> je </a:t>
            </a:r>
            <a:r>
              <a:rPr lang="en-US" dirty="0" err="1" smtClean="0">
                <a:solidFill>
                  <a:srgbClr val="777777"/>
                </a:solidFill>
              </a:rPr>
              <a:t>sve</a:t>
            </a:r>
            <a:r>
              <a:rPr lang="en-US" dirty="0" smtClean="0">
                <a:solidFill>
                  <a:srgbClr val="777777"/>
                </a:solidFill>
              </a:rPr>
              <a:t> u </a:t>
            </a:r>
            <a:r>
              <a:rPr lang="en-US" dirty="0" err="1" smtClean="0">
                <a:solidFill>
                  <a:srgbClr val="777777"/>
                </a:solidFill>
              </a:rPr>
              <a:t>redu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i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da</a:t>
            </a:r>
            <a:r>
              <a:rPr lang="en-US" dirty="0" smtClean="0">
                <a:solidFill>
                  <a:srgbClr val="777777"/>
                </a:solidFill>
              </a:rPr>
              <a:t> se </a:t>
            </a:r>
            <a:r>
              <a:rPr lang="en-US" dirty="0" err="1" smtClean="0">
                <a:solidFill>
                  <a:srgbClr val="777777"/>
                </a:solidFill>
              </a:rPr>
              <a:t>može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krenuti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dalje</a:t>
            </a:r>
            <a:r>
              <a:rPr lang="en-US" dirty="0" smtClean="0">
                <a:solidFill>
                  <a:srgbClr val="777777"/>
                </a:solidFill>
              </a:rPr>
              <a:t>.</a:t>
            </a:r>
            <a:endParaRPr lang="hr-HR" dirty="0" smtClean="0">
              <a:solidFill>
                <a:srgbClr val="777777"/>
              </a:solidFill>
            </a:endParaRPr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r-HR" b="1" dirty="0" smtClean="0">
                <a:solidFill>
                  <a:srgbClr val="FF0066"/>
                </a:solidFill>
              </a:rPr>
              <a:t>P - </a:t>
            </a:r>
            <a:r>
              <a:rPr lang="hr-HR" b="1" dirty="0" err="1" smtClean="0">
                <a:solidFill>
                  <a:srgbClr val="FF0066"/>
                </a:solidFill>
              </a:rPr>
              <a:t>P</a:t>
            </a:r>
            <a:r>
              <a:rPr lang="en-US" b="1" dirty="0" err="1" smtClean="0">
                <a:solidFill>
                  <a:srgbClr val="FF0066"/>
                </a:solidFill>
              </a:rPr>
              <a:t>opustljivi</a:t>
            </a:r>
            <a:endParaRPr lang="hr-HR" dirty="0">
              <a:solidFill>
                <a:srgbClr val="FF0066"/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>
                <a:solidFill>
                  <a:srgbClr val="777777"/>
                </a:solidFill>
              </a:rPr>
              <a:t>Popustljivi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stil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odgoja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vaš</a:t>
            </a:r>
            <a:r>
              <a:rPr lang="en-US" dirty="0" smtClean="0">
                <a:solidFill>
                  <a:srgbClr val="777777"/>
                </a:solidFill>
              </a:rPr>
              <a:t> je </a:t>
            </a:r>
            <a:r>
              <a:rPr lang="en-US" dirty="0" err="1" smtClean="0">
                <a:solidFill>
                  <a:srgbClr val="777777"/>
                </a:solidFill>
              </a:rPr>
              <a:t>roditeljski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stil</a:t>
            </a:r>
            <a:r>
              <a:rPr lang="en-US" dirty="0" smtClean="0">
                <a:solidFill>
                  <a:srgbClr val="777777"/>
                </a:solidFill>
              </a:rPr>
              <a:t>. Vi </a:t>
            </a:r>
            <a:r>
              <a:rPr lang="en-US" dirty="0" err="1" smtClean="0">
                <a:solidFill>
                  <a:srgbClr val="777777"/>
                </a:solidFill>
              </a:rPr>
              <a:t>situacije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puštate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da</a:t>
            </a:r>
            <a:r>
              <a:rPr lang="en-US" dirty="0" smtClean="0">
                <a:solidFill>
                  <a:srgbClr val="777777"/>
                </a:solidFill>
              </a:rPr>
              <a:t> se </a:t>
            </a:r>
            <a:r>
              <a:rPr lang="en-US" dirty="0" err="1" smtClean="0">
                <a:solidFill>
                  <a:srgbClr val="777777"/>
                </a:solidFill>
              </a:rPr>
              <a:t>dogode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i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nad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njima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praktički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nemate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kontrolu</a:t>
            </a:r>
            <a:r>
              <a:rPr lang="en-US" dirty="0" smtClean="0">
                <a:solidFill>
                  <a:srgbClr val="777777"/>
                </a:solidFill>
              </a:rPr>
              <a:t>. </a:t>
            </a:r>
            <a:r>
              <a:rPr lang="en-US" dirty="0" err="1" smtClean="0">
                <a:solidFill>
                  <a:srgbClr val="777777"/>
                </a:solidFill>
              </a:rPr>
              <a:t>Prema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vašem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mišljenju</a:t>
            </a:r>
            <a:r>
              <a:rPr lang="en-US" dirty="0" smtClean="0">
                <a:solidFill>
                  <a:srgbClr val="777777"/>
                </a:solidFill>
              </a:rPr>
              <a:t>, </a:t>
            </a:r>
            <a:r>
              <a:rPr lang="en-US" dirty="0" err="1" smtClean="0">
                <a:solidFill>
                  <a:srgbClr val="777777"/>
                </a:solidFill>
              </a:rPr>
              <a:t>djeca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ionako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rastu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sama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po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sebi</a:t>
            </a:r>
            <a:r>
              <a:rPr lang="en-US" dirty="0" smtClean="0">
                <a:solidFill>
                  <a:srgbClr val="777777"/>
                </a:solidFill>
              </a:rPr>
              <a:t>, a vi </a:t>
            </a:r>
            <a:r>
              <a:rPr lang="en-US" dirty="0" err="1" smtClean="0">
                <a:solidFill>
                  <a:srgbClr val="777777"/>
                </a:solidFill>
              </a:rPr>
              <a:t>im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dajete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samo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onoliko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koliko</a:t>
            </a:r>
            <a:r>
              <a:rPr lang="en-US" dirty="0" smtClean="0">
                <a:solidFill>
                  <a:srgbClr val="777777"/>
                </a:solidFill>
              </a:rPr>
              <a:t> je </a:t>
            </a:r>
            <a:r>
              <a:rPr lang="en-US" dirty="0" err="1" smtClean="0">
                <a:solidFill>
                  <a:srgbClr val="777777"/>
                </a:solidFill>
              </a:rPr>
              <a:t>nužno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za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opstanak</a:t>
            </a:r>
            <a:r>
              <a:rPr lang="en-US" dirty="0" smtClean="0">
                <a:solidFill>
                  <a:srgbClr val="777777"/>
                </a:solidFill>
              </a:rPr>
              <a:t>. </a:t>
            </a:r>
            <a:r>
              <a:rPr lang="en-US" dirty="0" err="1" smtClean="0">
                <a:solidFill>
                  <a:srgbClr val="777777"/>
                </a:solidFill>
              </a:rPr>
              <a:t>Katkad</a:t>
            </a:r>
            <a:r>
              <a:rPr lang="en-US" dirty="0" smtClean="0">
                <a:solidFill>
                  <a:srgbClr val="777777"/>
                </a:solidFill>
              </a:rPr>
              <a:t> - </a:t>
            </a:r>
            <a:r>
              <a:rPr lang="en-US" dirty="0" err="1" smtClean="0">
                <a:solidFill>
                  <a:srgbClr val="777777"/>
                </a:solidFill>
              </a:rPr>
              <a:t>iako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jako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rijetko</a:t>
            </a:r>
            <a:r>
              <a:rPr lang="en-US" dirty="0" smtClean="0">
                <a:solidFill>
                  <a:srgbClr val="777777"/>
                </a:solidFill>
              </a:rPr>
              <a:t> - </a:t>
            </a:r>
            <a:r>
              <a:rPr lang="en-US" dirty="0" err="1" smtClean="0">
                <a:solidFill>
                  <a:srgbClr val="777777"/>
                </a:solidFill>
              </a:rPr>
              <a:t>takva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pozicija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ima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određene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prednosti</a:t>
            </a:r>
            <a:r>
              <a:rPr lang="en-US" dirty="0" smtClean="0">
                <a:solidFill>
                  <a:srgbClr val="777777"/>
                </a:solidFill>
              </a:rPr>
              <a:t>. </a:t>
            </a:r>
            <a:r>
              <a:rPr lang="en-US" dirty="0" err="1" smtClean="0">
                <a:solidFill>
                  <a:srgbClr val="777777"/>
                </a:solidFill>
              </a:rPr>
              <a:t>Primjerice</a:t>
            </a:r>
            <a:r>
              <a:rPr lang="en-US" dirty="0" smtClean="0">
                <a:solidFill>
                  <a:srgbClr val="777777"/>
                </a:solidFill>
              </a:rPr>
              <a:t>, u </a:t>
            </a:r>
            <a:r>
              <a:rPr lang="en-US" dirty="0" err="1" smtClean="0">
                <a:solidFill>
                  <a:srgbClr val="777777"/>
                </a:solidFill>
              </a:rPr>
              <a:t>nekoj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novoj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situaciji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na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vrijeme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možete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zauzeti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popustljiv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stav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kako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biste</a:t>
            </a:r>
            <a:r>
              <a:rPr lang="en-US" dirty="0" smtClean="0">
                <a:solidFill>
                  <a:srgbClr val="777777"/>
                </a:solidFill>
              </a:rPr>
              <a:t> se </a:t>
            </a:r>
            <a:r>
              <a:rPr lang="en-US" dirty="0" err="1" smtClean="0">
                <a:solidFill>
                  <a:srgbClr val="777777"/>
                </a:solidFill>
              </a:rPr>
              <a:t>orijentirali</a:t>
            </a:r>
            <a:r>
              <a:rPr lang="en-US" dirty="0" smtClean="0">
                <a:solidFill>
                  <a:srgbClr val="777777"/>
                </a:solidFill>
              </a:rPr>
              <a:t>, </a:t>
            </a:r>
            <a:r>
              <a:rPr lang="en-US" dirty="0" err="1" smtClean="0">
                <a:solidFill>
                  <a:srgbClr val="777777"/>
                </a:solidFill>
              </a:rPr>
              <a:t>snašli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i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zatim</a:t>
            </a:r>
            <a:r>
              <a:rPr lang="en-US" dirty="0" smtClean="0">
                <a:solidFill>
                  <a:srgbClr val="777777"/>
                </a:solidFill>
              </a:rPr>
              <a:t> se </a:t>
            </a:r>
            <a:r>
              <a:rPr lang="en-US" dirty="0" err="1" smtClean="0">
                <a:solidFill>
                  <a:srgbClr val="777777"/>
                </a:solidFill>
              </a:rPr>
              <a:t>mogli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eventualno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postaviti</a:t>
            </a:r>
            <a:r>
              <a:rPr lang="en-US" dirty="0" smtClean="0">
                <a:solidFill>
                  <a:srgbClr val="777777"/>
                </a:solidFill>
              </a:rPr>
              <a:t>. </a:t>
            </a:r>
            <a:r>
              <a:rPr lang="en-US" dirty="0" err="1" smtClean="0">
                <a:solidFill>
                  <a:srgbClr val="777777"/>
                </a:solidFill>
              </a:rPr>
              <a:t>Roditelj</a:t>
            </a:r>
            <a:r>
              <a:rPr lang="en-US" dirty="0" smtClean="0">
                <a:solidFill>
                  <a:srgbClr val="777777"/>
                </a:solidFill>
              </a:rPr>
              <a:t> se </a:t>
            </a:r>
            <a:r>
              <a:rPr lang="en-US" dirty="0" err="1" smtClean="0">
                <a:solidFill>
                  <a:srgbClr val="777777"/>
                </a:solidFill>
              </a:rPr>
              <a:t>naravno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može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opustiti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kad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su</a:t>
            </a:r>
            <a:r>
              <a:rPr lang="en-US" dirty="0" smtClean="0">
                <a:solidFill>
                  <a:srgbClr val="777777"/>
                </a:solidFill>
              </a:rPr>
              <a:t> male </a:t>
            </a:r>
            <a:r>
              <a:rPr lang="en-US" dirty="0" err="1" smtClean="0">
                <a:solidFill>
                  <a:srgbClr val="777777"/>
                </a:solidFill>
              </a:rPr>
              <a:t>stvari</a:t>
            </a:r>
            <a:r>
              <a:rPr lang="en-US" dirty="0" smtClean="0">
                <a:solidFill>
                  <a:srgbClr val="777777"/>
                </a:solidFill>
              </a:rPr>
              <a:t> u </a:t>
            </a:r>
            <a:r>
              <a:rPr lang="en-US" dirty="0" err="1" smtClean="0">
                <a:solidFill>
                  <a:srgbClr val="777777"/>
                </a:solidFill>
              </a:rPr>
              <a:t>pitanju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te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ih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slobodno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prepustiti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djetetu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da</a:t>
            </a:r>
            <a:r>
              <a:rPr lang="en-US" dirty="0" smtClean="0">
                <a:solidFill>
                  <a:srgbClr val="777777"/>
                </a:solidFill>
              </a:rPr>
              <a:t> o </a:t>
            </a:r>
            <a:r>
              <a:rPr lang="en-US" dirty="0" err="1" smtClean="0">
                <a:solidFill>
                  <a:srgbClr val="777777"/>
                </a:solidFill>
              </a:rPr>
              <a:t>njima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odluči</a:t>
            </a:r>
            <a:r>
              <a:rPr lang="en-US" dirty="0" smtClean="0">
                <a:solidFill>
                  <a:srgbClr val="777777"/>
                </a:solidFill>
              </a:rPr>
              <a:t>. </a:t>
            </a:r>
            <a:endParaRPr lang="hr-HR" dirty="0">
              <a:solidFill>
                <a:srgbClr val="777777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r-HR" b="1" dirty="0" smtClean="0">
                <a:solidFill>
                  <a:srgbClr val="FF0066"/>
                </a:solidFill>
              </a:rPr>
              <a:t>P - </a:t>
            </a:r>
            <a:r>
              <a:rPr lang="hr-HR" b="1" dirty="0" err="1" smtClean="0">
                <a:solidFill>
                  <a:srgbClr val="FF0066"/>
                </a:solidFill>
              </a:rPr>
              <a:t>P</a:t>
            </a:r>
            <a:r>
              <a:rPr lang="en-US" b="1" dirty="0" err="1" smtClean="0">
                <a:solidFill>
                  <a:srgbClr val="FF0066"/>
                </a:solidFill>
              </a:rPr>
              <a:t>opustljivi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rgbClr val="777777"/>
                </a:solidFill>
              </a:rPr>
              <a:t>No, </a:t>
            </a:r>
            <a:r>
              <a:rPr lang="en-US" dirty="0" err="1" smtClean="0">
                <a:solidFill>
                  <a:srgbClr val="777777"/>
                </a:solidFill>
              </a:rPr>
              <a:t>ako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roditelji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ni</a:t>
            </a:r>
            <a:r>
              <a:rPr lang="en-US" dirty="0" smtClean="0">
                <a:solidFill>
                  <a:srgbClr val="777777"/>
                </a:solidFill>
              </a:rPr>
              <a:t> u </a:t>
            </a:r>
            <a:r>
              <a:rPr lang="en-US" dirty="0" err="1" smtClean="0">
                <a:solidFill>
                  <a:srgbClr val="777777"/>
                </a:solidFill>
              </a:rPr>
              <a:t>čemu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djetetu</a:t>
            </a:r>
            <a:r>
              <a:rPr lang="en-US" dirty="0" smtClean="0">
                <a:solidFill>
                  <a:srgbClr val="777777"/>
                </a:solidFill>
              </a:rPr>
              <a:t> ne </a:t>
            </a:r>
            <a:r>
              <a:rPr lang="en-US" dirty="0" err="1" smtClean="0">
                <a:solidFill>
                  <a:srgbClr val="777777"/>
                </a:solidFill>
              </a:rPr>
              <a:t>daju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svoje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mišljenje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koje</a:t>
            </a:r>
            <a:r>
              <a:rPr lang="en-US" dirty="0" smtClean="0">
                <a:solidFill>
                  <a:srgbClr val="777777"/>
                </a:solidFill>
              </a:rPr>
              <a:t> je </a:t>
            </a:r>
            <a:r>
              <a:rPr lang="en-US" dirty="0" err="1" smtClean="0">
                <a:solidFill>
                  <a:srgbClr val="777777"/>
                </a:solidFill>
              </a:rPr>
              <a:t>ustvari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znak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pažnje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i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brige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za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dijete</a:t>
            </a:r>
            <a:r>
              <a:rPr lang="en-US" dirty="0" smtClean="0">
                <a:solidFill>
                  <a:srgbClr val="777777"/>
                </a:solidFill>
              </a:rPr>
              <a:t> - to je signal </a:t>
            </a:r>
            <a:r>
              <a:rPr lang="en-US" dirty="0" err="1" smtClean="0">
                <a:solidFill>
                  <a:srgbClr val="777777"/>
                </a:solidFill>
              </a:rPr>
              <a:t>za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uzbunu</a:t>
            </a:r>
            <a:r>
              <a:rPr lang="en-US" dirty="0" smtClean="0">
                <a:solidFill>
                  <a:srgbClr val="777777"/>
                </a:solidFill>
              </a:rPr>
              <a:t>. </a:t>
            </a:r>
            <a:r>
              <a:rPr lang="en-US" dirty="0" err="1" smtClean="0">
                <a:solidFill>
                  <a:srgbClr val="777777"/>
                </a:solidFill>
              </a:rPr>
              <a:t>Često</a:t>
            </a:r>
            <a:r>
              <a:rPr lang="en-US" dirty="0" smtClean="0">
                <a:solidFill>
                  <a:srgbClr val="777777"/>
                </a:solidFill>
              </a:rPr>
              <a:t> to </a:t>
            </a:r>
            <a:r>
              <a:rPr lang="en-US" dirty="0" err="1" smtClean="0">
                <a:solidFill>
                  <a:srgbClr val="777777"/>
                </a:solidFill>
              </a:rPr>
              <a:t>govori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da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su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roditelji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zbog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vlastite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slabosti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jednostavno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dignuli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ruke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od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djeteta</a:t>
            </a:r>
            <a:r>
              <a:rPr lang="en-US" dirty="0" smtClean="0">
                <a:solidFill>
                  <a:srgbClr val="777777"/>
                </a:solidFill>
              </a:rPr>
              <a:t>. A </a:t>
            </a:r>
            <a:r>
              <a:rPr lang="en-US" dirty="0" err="1" smtClean="0">
                <a:solidFill>
                  <a:srgbClr val="777777"/>
                </a:solidFill>
              </a:rPr>
              <a:t>nerijetko</a:t>
            </a:r>
            <a:r>
              <a:rPr lang="en-US" dirty="0" smtClean="0">
                <a:solidFill>
                  <a:srgbClr val="777777"/>
                </a:solidFill>
              </a:rPr>
              <a:t> je </a:t>
            </a:r>
            <a:r>
              <a:rPr lang="en-US" dirty="0" err="1" smtClean="0">
                <a:solidFill>
                  <a:srgbClr val="777777"/>
                </a:solidFill>
              </a:rPr>
              <a:t>riječ</a:t>
            </a:r>
            <a:r>
              <a:rPr lang="en-US" dirty="0" smtClean="0">
                <a:solidFill>
                  <a:srgbClr val="777777"/>
                </a:solidFill>
              </a:rPr>
              <a:t> o </a:t>
            </a:r>
            <a:r>
              <a:rPr lang="en-US" dirty="0" err="1" smtClean="0">
                <a:solidFill>
                  <a:srgbClr val="777777"/>
                </a:solidFill>
              </a:rPr>
              <a:t>lijenosti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zbog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koje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im</a:t>
            </a:r>
            <a:r>
              <a:rPr lang="en-US" dirty="0" smtClean="0">
                <a:solidFill>
                  <a:srgbClr val="777777"/>
                </a:solidFill>
              </a:rPr>
              <a:t> se </a:t>
            </a:r>
            <a:r>
              <a:rPr lang="en-US" dirty="0" err="1" smtClean="0">
                <a:solidFill>
                  <a:srgbClr val="777777"/>
                </a:solidFill>
              </a:rPr>
              <a:t>jednostavno</a:t>
            </a:r>
            <a:r>
              <a:rPr lang="en-US" dirty="0" smtClean="0">
                <a:solidFill>
                  <a:srgbClr val="777777"/>
                </a:solidFill>
              </a:rPr>
              <a:t> ne </a:t>
            </a:r>
            <a:r>
              <a:rPr lang="en-US" dirty="0" err="1" smtClean="0">
                <a:solidFill>
                  <a:srgbClr val="777777"/>
                </a:solidFill>
              </a:rPr>
              <a:t>da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upletati</a:t>
            </a:r>
            <a:r>
              <a:rPr lang="en-US" dirty="0" smtClean="0">
                <a:solidFill>
                  <a:srgbClr val="777777"/>
                </a:solidFill>
              </a:rPr>
              <a:t> u </a:t>
            </a:r>
            <a:r>
              <a:rPr lang="en-US" dirty="0" err="1" smtClean="0">
                <a:solidFill>
                  <a:srgbClr val="777777"/>
                </a:solidFill>
              </a:rPr>
              <a:t>složene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probleme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koje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pred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njih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stavlja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život</a:t>
            </a:r>
            <a:r>
              <a:rPr lang="en-US" dirty="0" smtClean="0">
                <a:solidFill>
                  <a:srgbClr val="777777"/>
                </a:solidFill>
              </a:rPr>
              <a:t> pa </a:t>
            </a:r>
            <a:r>
              <a:rPr lang="en-US" dirty="0" err="1" smtClean="0">
                <a:solidFill>
                  <a:srgbClr val="777777"/>
                </a:solidFill>
              </a:rPr>
              <a:t>ih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ignoriraju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i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nadaju</a:t>
            </a:r>
            <a:r>
              <a:rPr lang="en-US" dirty="0" smtClean="0">
                <a:solidFill>
                  <a:srgbClr val="777777"/>
                </a:solidFill>
              </a:rPr>
              <a:t> se </a:t>
            </a:r>
            <a:r>
              <a:rPr lang="en-US" dirty="0" err="1" smtClean="0">
                <a:solidFill>
                  <a:srgbClr val="777777"/>
                </a:solidFill>
              </a:rPr>
              <a:t>da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će</a:t>
            </a:r>
            <a:r>
              <a:rPr lang="en-US" dirty="0" smtClean="0">
                <a:solidFill>
                  <a:srgbClr val="777777"/>
                </a:solidFill>
              </a:rPr>
              <a:t> se </a:t>
            </a:r>
            <a:r>
              <a:rPr lang="en-US" dirty="0" err="1" smtClean="0">
                <a:solidFill>
                  <a:srgbClr val="777777"/>
                </a:solidFill>
              </a:rPr>
              <a:t>riješiti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sami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od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sebe</a:t>
            </a:r>
            <a:r>
              <a:rPr lang="en-US" dirty="0" smtClean="0">
                <a:solidFill>
                  <a:srgbClr val="777777"/>
                </a:solidFill>
              </a:rPr>
              <a:t>. </a:t>
            </a:r>
            <a:r>
              <a:rPr lang="en-US" dirty="0" err="1" smtClean="0">
                <a:solidFill>
                  <a:srgbClr val="777777"/>
                </a:solidFill>
              </a:rPr>
              <a:t>Opasnosti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koje</a:t>
            </a:r>
            <a:r>
              <a:rPr lang="en-US" dirty="0" smtClean="0">
                <a:solidFill>
                  <a:srgbClr val="777777"/>
                </a:solidFill>
              </a:rPr>
              <a:t> u tom </a:t>
            </a:r>
            <a:r>
              <a:rPr lang="en-US" dirty="0" err="1" smtClean="0">
                <a:solidFill>
                  <a:srgbClr val="777777"/>
                </a:solidFill>
              </a:rPr>
              <a:t>smislu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prijete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djetetu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mogu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biti</a:t>
            </a:r>
            <a:r>
              <a:rPr lang="en-US" dirty="0" smtClean="0">
                <a:solidFill>
                  <a:srgbClr val="777777"/>
                </a:solidFill>
              </a:rPr>
              <a:t> </a:t>
            </a:r>
            <a:r>
              <a:rPr lang="en-US" dirty="0" err="1" smtClean="0">
                <a:solidFill>
                  <a:srgbClr val="777777"/>
                </a:solidFill>
              </a:rPr>
              <a:t>velike</a:t>
            </a:r>
            <a:r>
              <a:rPr lang="en-US" dirty="0" smtClean="0">
                <a:solidFill>
                  <a:srgbClr val="777777"/>
                </a:solidFill>
              </a:rPr>
              <a:t>.</a:t>
            </a:r>
            <a:endParaRPr lang="hr-HR" dirty="0" smtClean="0">
              <a:solidFill>
                <a:srgbClr val="777777"/>
              </a:solidFill>
            </a:endParaRPr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rgbClr val="FF0066"/>
                </a:solidFill>
              </a:rPr>
              <a:t>Hvala na suradnji!</a:t>
            </a:r>
            <a:endParaRPr lang="hr-HR" dirty="0">
              <a:solidFill>
                <a:srgbClr val="FF0066"/>
              </a:solidFill>
            </a:endParaRPr>
          </a:p>
        </p:txBody>
      </p:sp>
      <p:pic>
        <p:nvPicPr>
          <p:cNvPr id="8" name="Rezervirano mjesto sadržaja 7" descr="buntovnici_362318S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71472" y="1857364"/>
            <a:ext cx="8001056" cy="414340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r-HR" dirty="0" smtClean="0">
                <a:solidFill>
                  <a:srgbClr val="FF0066"/>
                </a:solidFill>
              </a:rPr>
              <a:t>1. pitanje</a:t>
            </a:r>
            <a:endParaRPr lang="hr-HR" dirty="0">
              <a:solidFill>
                <a:srgbClr val="FF0066"/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b="1" dirty="0" smtClean="0">
              <a:solidFill>
                <a:srgbClr val="777777"/>
              </a:solidFill>
            </a:endParaRPr>
          </a:p>
          <a:p>
            <a:r>
              <a:rPr lang="en-US" b="1" dirty="0" err="1" smtClean="0">
                <a:solidFill>
                  <a:srgbClr val="777777"/>
                </a:solidFill>
              </a:rPr>
              <a:t>Vaša</a:t>
            </a:r>
            <a:r>
              <a:rPr lang="en-US" b="1" dirty="0" smtClean="0">
                <a:solidFill>
                  <a:srgbClr val="777777"/>
                </a:solidFill>
              </a:rPr>
              <a:t> </a:t>
            </a:r>
            <a:r>
              <a:rPr lang="en-US" b="1" dirty="0" err="1" smtClean="0">
                <a:solidFill>
                  <a:srgbClr val="777777"/>
                </a:solidFill>
              </a:rPr>
              <a:t>su</a:t>
            </a:r>
            <a:r>
              <a:rPr lang="en-US" b="1" dirty="0" smtClean="0">
                <a:solidFill>
                  <a:srgbClr val="777777"/>
                </a:solidFill>
              </a:rPr>
              <a:t> se </a:t>
            </a:r>
            <a:r>
              <a:rPr lang="en-US" b="1" dirty="0" err="1" smtClean="0">
                <a:solidFill>
                  <a:srgbClr val="777777"/>
                </a:solidFill>
              </a:rPr>
              <a:t>djeca</a:t>
            </a:r>
            <a:r>
              <a:rPr lang="en-US" b="1" dirty="0" smtClean="0">
                <a:solidFill>
                  <a:srgbClr val="777777"/>
                </a:solidFill>
              </a:rPr>
              <a:t> </a:t>
            </a:r>
            <a:r>
              <a:rPr lang="en-US" b="1" dirty="0" err="1" smtClean="0">
                <a:solidFill>
                  <a:srgbClr val="777777"/>
                </a:solidFill>
              </a:rPr>
              <a:t>posvađala</a:t>
            </a:r>
            <a:r>
              <a:rPr lang="en-US" b="1" dirty="0" smtClean="0">
                <a:solidFill>
                  <a:srgbClr val="777777"/>
                </a:solidFill>
              </a:rPr>
              <a:t> </a:t>
            </a:r>
            <a:r>
              <a:rPr lang="en-US" b="1" dirty="0" err="1" smtClean="0">
                <a:solidFill>
                  <a:srgbClr val="777777"/>
                </a:solidFill>
              </a:rPr>
              <a:t>oko</a:t>
            </a:r>
            <a:r>
              <a:rPr lang="en-US" b="1" dirty="0" smtClean="0">
                <a:solidFill>
                  <a:srgbClr val="777777"/>
                </a:solidFill>
              </a:rPr>
              <a:t> </a:t>
            </a:r>
            <a:r>
              <a:rPr lang="en-US" b="1" dirty="0" err="1" smtClean="0">
                <a:solidFill>
                  <a:srgbClr val="777777"/>
                </a:solidFill>
              </a:rPr>
              <a:t>igračke</a:t>
            </a:r>
            <a:r>
              <a:rPr lang="en-US" b="1" dirty="0" smtClean="0">
                <a:solidFill>
                  <a:srgbClr val="777777"/>
                </a:solidFill>
              </a:rPr>
              <a:t> </a:t>
            </a:r>
            <a:r>
              <a:rPr lang="en-US" b="1" dirty="0" err="1" smtClean="0">
                <a:solidFill>
                  <a:srgbClr val="777777"/>
                </a:solidFill>
              </a:rPr>
              <a:t>i</a:t>
            </a:r>
            <a:r>
              <a:rPr lang="en-US" b="1" dirty="0" smtClean="0">
                <a:solidFill>
                  <a:srgbClr val="777777"/>
                </a:solidFill>
              </a:rPr>
              <a:t> </a:t>
            </a:r>
            <a:r>
              <a:rPr lang="en-US" b="1" dirty="0" err="1" smtClean="0">
                <a:solidFill>
                  <a:srgbClr val="777777"/>
                </a:solidFill>
              </a:rPr>
              <a:t>sada</a:t>
            </a:r>
            <a:r>
              <a:rPr lang="en-US" b="1" dirty="0" smtClean="0">
                <a:solidFill>
                  <a:srgbClr val="777777"/>
                </a:solidFill>
              </a:rPr>
              <a:t> </a:t>
            </a:r>
            <a:r>
              <a:rPr lang="en-US" b="1" dirty="0" err="1" smtClean="0">
                <a:solidFill>
                  <a:srgbClr val="777777"/>
                </a:solidFill>
              </a:rPr>
              <a:t>dolaze</a:t>
            </a:r>
            <a:r>
              <a:rPr lang="en-US" b="1" dirty="0" smtClean="0">
                <a:solidFill>
                  <a:srgbClr val="777777"/>
                </a:solidFill>
              </a:rPr>
              <a:t> k </a:t>
            </a:r>
            <a:r>
              <a:rPr lang="en-US" b="1" dirty="0" err="1" smtClean="0">
                <a:solidFill>
                  <a:srgbClr val="777777"/>
                </a:solidFill>
              </a:rPr>
              <a:t>vama</a:t>
            </a:r>
            <a:r>
              <a:rPr lang="en-US" b="1" dirty="0" smtClean="0">
                <a:solidFill>
                  <a:srgbClr val="777777"/>
                </a:solidFill>
              </a:rPr>
              <a:t> </a:t>
            </a:r>
            <a:r>
              <a:rPr lang="en-US" b="1" dirty="0" err="1" smtClean="0">
                <a:solidFill>
                  <a:srgbClr val="777777"/>
                </a:solidFill>
              </a:rPr>
              <a:t>da</a:t>
            </a:r>
            <a:r>
              <a:rPr lang="en-US" b="1" dirty="0" smtClean="0">
                <a:solidFill>
                  <a:srgbClr val="777777"/>
                </a:solidFill>
              </a:rPr>
              <a:t> </a:t>
            </a:r>
            <a:r>
              <a:rPr lang="en-US" b="1" dirty="0" err="1" smtClean="0">
                <a:solidFill>
                  <a:srgbClr val="777777"/>
                </a:solidFill>
              </a:rPr>
              <a:t>presudite</a:t>
            </a:r>
            <a:r>
              <a:rPr lang="en-US" b="1" dirty="0" smtClean="0">
                <a:solidFill>
                  <a:srgbClr val="777777"/>
                </a:solidFill>
              </a:rPr>
              <a:t> </a:t>
            </a:r>
            <a:r>
              <a:rPr lang="en-US" b="1" dirty="0" err="1" smtClean="0">
                <a:solidFill>
                  <a:srgbClr val="777777"/>
                </a:solidFill>
              </a:rPr>
              <a:t>tko</a:t>
            </a:r>
            <a:r>
              <a:rPr lang="en-US" b="1" dirty="0" smtClean="0">
                <a:solidFill>
                  <a:srgbClr val="777777"/>
                </a:solidFill>
              </a:rPr>
              <a:t> </a:t>
            </a:r>
            <a:r>
              <a:rPr lang="en-US" b="1" dirty="0" err="1" smtClean="0">
                <a:solidFill>
                  <a:srgbClr val="777777"/>
                </a:solidFill>
              </a:rPr>
              <a:t>ima</a:t>
            </a:r>
            <a:r>
              <a:rPr lang="en-US" b="1" dirty="0" smtClean="0">
                <a:solidFill>
                  <a:srgbClr val="777777"/>
                </a:solidFill>
              </a:rPr>
              <a:t> </a:t>
            </a:r>
            <a:r>
              <a:rPr lang="en-US" b="1" dirty="0" err="1" smtClean="0">
                <a:solidFill>
                  <a:srgbClr val="777777"/>
                </a:solidFill>
              </a:rPr>
              <a:t>pravo</a:t>
            </a:r>
            <a:r>
              <a:rPr lang="en-US" b="1" dirty="0" smtClean="0">
                <a:solidFill>
                  <a:srgbClr val="777777"/>
                </a:solidFill>
              </a:rPr>
              <a:t>. Vi…</a:t>
            </a:r>
            <a:endParaRPr lang="hr-HR" b="1" dirty="0" smtClean="0">
              <a:solidFill>
                <a:srgbClr val="777777"/>
              </a:solidFill>
            </a:endParaRPr>
          </a:p>
          <a:p>
            <a:r>
              <a:rPr lang="hr-HR" b="1" dirty="0" smtClean="0">
                <a:solidFill>
                  <a:srgbClr val="777777"/>
                </a:solidFill>
              </a:rPr>
              <a:t>1. – A</a:t>
            </a:r>
          </a:p>
          <a:p>
            <a:r>
              <a:rPr lang="hr-HR" b="1" dirty="0" smtClean="0">
                <a:solidFill>
                  <a:srgbClr val="777777"/>
                </a:solidFill>
              </a:rPr>
              <a:t>2. – P</a:t>
            </a:r>
          </a:p>
          <a:p>
            <a:r>
              <a:rPr lang="hr-HR" b="1" dirty="0" smtClean="0">
                <a:solidFill>
                  <a:srgbClr val="777777"/>
                </a:solidFill>
              </a:rPr>
              <a:t>3. – D </a:t>
            </a:r>
            <a:endParaRPr lang="hr-HR" dirty="0" smtClean="0">
              <a:solidFill>
                <a:srgbClr val="777777"/>
              </a:solidFill>
            </a:endParaRPr>
          </a:p>
          <a:p>
            <a:pPr>
              <a:buNone/>
            </a:pP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r-HR" dirty="0" smtClean="0">
                <a:solidFill>
                  <a:srgbClr val="FF0066"/>
                </a:solidFill>
              </a:rPr>
              <a:t>2. pitanje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dirty="0" smtClean="0"/>
          </a:p>
          <a:p>
            <a:r>
              <a:rPr lang="en-US" b="1" dirty="0" err="1" smtClean="0">
                <a:solidFill>
                  <a:srgbClr val="777777"/>
                </a:solidFill>
              </a:rPr>
              <a:t>Uhvatili</a:t>
            </a:r>
            <a:r>
              <a:rPr lang="en-US" b="1" dirty="0" smtClean="0">
                <a:solidFill>
                  <a:srgbClr val="777777"/>
                </a:solidFill>
              </a:rPr>
              <a:t> </a:t>
            </a:r>
            <a:r>
              <a:rPr lang="en-US" b="1" dirty="0" err="1" smtClean="0">
                <a:solidFill>
                  <a:srgbClr val="777777"/>
                </a:solidFill>
              </a:rPr>
              <a:t>ste</a:t>
            </a:r>
            <a:r>
              <a:rPr lang="en-US" b="1" dirty="0" smtClean="0">
                <a:solidFill>
                  <a:srgbClr val="777777"/>
                </a:solidFill>
              </a:rPr>
              <a:t> </a:t>
            </a:r>
            <a:r>
              <a:rPr lang="en-US" b="1" dirty="0" err="1" smtClean="0">
                <a:solidFill>
                  <a:srgbClr val="777777"/>
                </a:solidFill>
              </a:rPr>
              <a:t>susjedino</a:t>
            </a:r>
            <a:r>
              <a:rPr lang="en-US" b="1" dirty="0" smtClean="0">
                <a:solidFill>
                  <a:srgbClr val="777777"/>
                </a:solidFill>
              </a:rPr>
              <a:t> </a:t>
            </a:r>
            <a:r>
              <a:rPr lang="en-US" b="1" dirty="0" err="1" smtClean="0">
                <a:solidFill>
                  <a:srgbClr val="777777"/>
                </a:solidFill>
              </a:rPr>
              <a:t>dijete</a:t>
            </a:r>
            <a:r>
              <a:rPr lang="en-US" b="1" dirty="0" smtClean="0">
                <a:solidFill>
                  <a:srgbClr val="777777"/>
                </a:solidFill>
              </a:rPr>
              <a:t> </a:t>
            </a:r>
            <a:r>
              <a:rPr lang="en-US" b="1" dirty="0" err="1" smtClean="0">
                <a:solidFill>
                  <a:srgbClr val="777777"/>
                </a:solidFill>
              </a:rPr>
              <a:t>kako</a:t>
            </a:r>
            <a:r>
              <a:rPr lang="en-US" b="1" dirty="0" smtClean="0">
                <a:solidFill>
                  <a:srgbClr val="777777"/>
                </a:solidFill>
              </a:rPr>
              <a:t> </a:t>
            </a:r>
            <a:r>
              <a:rPr lang="en-US" b="1" dirty="0" err="1" smtClean="0">
                <a:solidFill>
                  <a:srgbClr val="777777"/>
                </a:solidFill>
              </a:rPr>
              <a:t>puši</a:t>
            </a:r>
            <a:r>
              <a:rPr lang="en-US" b="1" dirty="0" smtClean="0">
                <a:solidFill>
                  <a:srgbClr val="777777"/>
                </a:solidFill>
              </a:rPr>
              <a:t> </a:t>
            </a:r>
            <a:r>
              <a:rPr lang="en-US" b="1" dirty="0" err="1" smtClean="0">
                <a:solidFill>
                  <a:srgbClr val="777777"/>
                </a:solidFill>
              </a:rPr>
              <a:t>na</a:t>
            </a:r>
            <a:r>
              <a:rPr lang="en-US" b="1" dirty="0" smtClean="0">
                <a:solidFill>
                  <a:srgbClr val="777777"/>
                </a:solidFill>
              </a:rPr>
              <a:t> </a:t>
            </a:r>
            <a:r>
              <a:rPr lang="en-US" b="1" dirty="0" err="1" smtClean="0">
                <a:solidFill>
                  <a:srgbClr val="777777"/>
                </a:solidFill>
              </a:rPr>
              <a:t>hodniku</a:t>
            </a:r>
            <a:r>
              <a:rPr lang="en-US" b="1" dirty="0" smtClean="0">
                <a:solidFill>
                  <a:srgbClr val="777777"/>
                </a:solidFill>
              </a:rPr>
              <a:t>. </a:t>
            </a:r>
            <a:r>
              <a:rPr lang="en-US" b="1" dirty="0" err="1" smtClean="0">
                <a:solidFill>
                  <a:srgbClr val="777777"/>
                </a:solidFill>
              </a:rPr>
              <a:t>Što</a:t>
            </a:r>
            <a:r>
              <a:rPr lang="en-US" b="1" dirty="0" smtClean="0">
                <a:solidFill>
                  <a:srgbClr val="777777"/>
                </a:solidFill>
              </a:rPr>
              <a:t> </a:t>
            </a:r>
            <a:r>
              <a:rPr lang="en-US" b="1" dirty="0" err="1" smtClean="0">
                <a:solidFill>
                  <a:srgbClr val="777777"/>
                </a:solidFill>
              </a:rPr>
              <a:t>ćete</a:t>
            </a:r>
            <a:r>
              <a:rPr lang="en-US" b="1" dirty="0" smtClean="0">
                <a:solidFill>
                  <a:srgbClr val="777777"/>
                </a:solidFill>
              </a:rPr>
              <a:t> </a:t>
            </a:r>
            <a:r>
              <a:rPr lang="en-US" b="1" dirty="0" err="1" smtClean="0">
                <a:solidFill>
                  <a:srgbClr val="777777"/>
                </a:solidFill>
              </a:rPr>
              <a:t>učiniti</a:t>
            </a:r>
            <a:r>
              <a:rPr lang="en-US" b="1" dirty="0" smtClean="0">
                <a:solidFill>
                  <a:srgbClr val="777777"/>
                </a:solidFill>
              </a:rPr>
              <a:t>?</a:t>
            </a:r>
            <a:endParaRPr lang="hr-HR" b="1" dirty="0" smtClean="0">
              <a:solidFill>
                <a:srgbClr val="777777"/>
              </a:solidFill>
            </a:endParaRPr>
          </a:p>
          <a:p>
            <a:r>
              <a:rPr lang="hr-HR" b="1" dirty="0" smtClean="0">
                <a:solidFill>
                  <a:srgbClr val="777777"/>
                </a:solidFill>
              </a:rPr>
              <a:t>1. – P</a:t>
            </a:r>
          </a:p>
          <a:p>
            <a:r>
              <a:rPr lang="hr-HR" b="1" dirty="0" smtClean="0">
                <a:solidFill>
                  <a:srgbClr val="777777"/>
                </a:solidFill>
              </a:rPr>
              <a:t>2. – A</a:t>
            </a:r>
          </a:p>
          <a:p>
            <a:r>
              <a:rPr lang="hr-HR" b="1" dirty="0" smtClean="0">
                <a:solidFill>
                  <a:srgbClr val="777777"/>
                </a:solidFill>
              </a:rPr>
              <a:t>3. - D</a:t>
            </a:r>
            <a:endParaRPr lang="hr-HR" dirty="0" smtClean="0">
              <a:solidFill>
                <a:srgbClr val="777777"/>
              </a:solidFill>
            </a:endParaRPr>
          </a:p>
          <a:p>
            <a:pPr>
              <a:buNone/>
            </a:pP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r-HR" dirty="0" smtClean="0">
                <a:solidFill>
                  <a:srgbClr val="FF0066"/>
                </a:solidFill>
              </a:rPr>
              <a:t>3. pitanje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dirty="0" smtClean="0"/>
          </a:p>
          <a:p>
            <a:r>
              <a:rPr lang="en-US" b="1" dirty="0" err="1" smtClean="0">
                <a:solidFill>
                  <a:srgbClr val="777777"/>
                </a:solidFill>
              </a:rPr>
              <a:t>Dvogodišnje</a:t>
            </a:r>
            <a:r>
              <a:rPr lang="en-US" b="1" dirty="0" smtClean="0">
                <a:solidFill>
                  <a:srgbClr val="777777"/>
                </a:solidFill>
              </a:rPr>
              <a:t> se </a:t>
            </a:r>
            <a:r>
              <a:rPr lang="en-US" b="1" dirty="0" err="1" smtClean="0">
                <a:solidFill>
                  <a:srgbClr val="777777"/>
                </a:solidFill>
              </a:rPr>
              <a:t>dijete</a:t>
            </a:r>
            <a:r>
              <a:rPr lang="en-US" b="1" dirty="0" smtClean="0">
                <a:solidFill>
                  <a:srgbClr val="777777"/>
                </a:solidFill>
              </a:rPr>
              <a:t> </a:t>
            </a:r>
            <a:r>
              <a:rPr lang="en-US" b="1" dirty="0" err="1" smtClean="0">
                <a:solidFill>
                  <a:srgbClr val="777777"/>
                </a:solidFill>
              </a:rPr>
              <a:t>inati</a:t>
            </a:r>
            <a:r>
              <a:rPr lang="en-US" b="1" dirty="0" smtClean="0">
                <a:solidFill>
                  <a:srgbClr val="777777"/>
                </a:solidFill>
              </a:rPr>
              <a:t> </a:t>
            </a:r>
            <a:r>
              <a:rPr lang="en-US" b="1" dirty="0" err="1" smtClean="0">
                <a:solidFill>
                  <a:srgbClr val="777777"/>
                </a:solidFill>
              </a:rPr>
              <a:t>i</a:t>
            </a:r>
            <a:r>
              <a:rPr lang="en-US" b="1" dirty="0" smtClean="0">
                <a:solidFill>
                  <a:srgbClr val="777777"/>
                </a:solidFill>
              </a:rPr>
              <a:t> ne </a:t>
            </a:r>
            <a:r>
              <a:rPr lang="en-US" b="1" dirty="0" err="1" smtClean="0">
                <a:solidFill>
                  <a:srgbClr val="777777"/>
                </a:solidFill>
              </a:rPr>
              <a:t>želi</a:t>
            </a:r>
            <a:r>
              <a:rPr lang="en-US" b="1" dirty="0" smtClean="0">
                <a:solidFill>
                  <a:srgbClr val="777777"/>
                </a:solidFill>
              </a:rPr>
              <a:t> </a:t>
            </a:r>
            <a:r>
              <a:rPr lang="en-US" b="1" dirty="0" err="1" smtClean="0">
                <a:solidFill>
                  <a:srgbClr val="777777"/>
                </a:solidFill>
              </a:rPr>
              <a:t>poslušati</a:t>
            </a:r>
            <a:r>
              <a:rPr lang="en-US" b="1" dirty="0" smtClean="0">
                <a:solidFill>
                  <a:srgbClr val="777777"/>
                </a:solidFill>
              </a:rPr>
              <a:t>. </a:t>
            </a:r>
            <a:r>
              <a:rPr lang="en-US" b="1" dirty="0" err="1" smtClean="0">
                <a:solidFill>
                  <a:srgbClr val="777777"/>
                </a:solidFill>
              </a:rPr>
              <a:t>Što</a:t>
            </a:r>
            <a:r>
              <a:rPr lang="en-US" b="1" dirty="0" smtClean="0">
                <a:solidFill>
                  <a:srgbClr val="777777"/>
                </a:solidFill>
              </a:rPr>
              <a:t> </a:t>
            </a:r>
            <a:r>
              <a:rPr lang="en-US" b="1" dirty="0" err="1" smtClean="0">
                <a:solidFill>
                  <a:srgbClr val="777777"/>
                </a:solidFill>
              </a:rPr>
              <a:t>ćete</a:t>
            </a:r>
            <a:r>
              <a:rPr lang="en-US" b="1" dirty="0" smtClean="0">
                <a:solidFill>
                  <a:srgbClr val="777777"/>
                </a:solidFill>
              </a:rPr>
              <a:t> </a:t>
            </a:r>
            <a:r>
              <a:rPr lang="en-US" b="1" dirty="0" err="1" smtClean="0">
                <a:solidFill>
                  <a:srgbClr val="777777"/>
                </a:solidFill>
              </a:rPr>
              <a:t>napraviti</a:t>
            </a:r>
            <a:r>
              <a:rPr lang="en-US" b="1" dirty="0" smtClean="0">
                <a:solidFill>
                  <a:srgbClr val="777777"/>
                </a:solidFill>
              </a:rPr>
              <a:t>?</a:t>
            </a:r>
            <a:endParaRPr lang="hr-HR" b="1" dirty="0" smtClean="0">
              <a:solidFill>
                <a:srgbClr val="777777"/>
              </a:solidFill>
            </a:endParaRPr>
          </a:p>
          <a:p>
            <a:r>
              <a:rPr lang="hr-HR" b="1" dirty="0" smtClean="0">
                <a:solidFill>
                  <a:srgbClr val="777777"/>
                </a:solidFill>
              </a:rPr>
              <a:t>1. – A</a:t>
            </a:r>
          </a:p>
          <a:p>
            <a:r>
              <a:rPr lang="hr-HR" b="1" dirty="0" smtClean="0">
                <a:solidFill>
                  <a:srgbClr val="777777"/>
                </a:solidFill>
              </a:rPr>
              <a:t>2. – D</a:t>
            </a:r>
          </a:p>
          <a:p>
            <a:r>
              <a:rPr lang="hr-HR" b="1" dirty="0" smtClean="0">
                <a:solidFill>
                  <a:srgbClr val="777777"/>
                </a:solidFill>
              </a:rPr>
              <a:t>3. – P </a:t>
            </a:r>
            <a:endParaRPr lang="hr-HR" dirty="0" smtClean="0">
              <a:solidFill>
                <a:srgbClr val="777777"/>
              </a:solidFill>
            </a:endParaRPr>
          </a:p>
          <a:p>
            <a:pPr>
              <a:buNone/>
            </a:pP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r-HR" dirty="0" smtClean="0">
                <a:solidFill>
                  <a:srgbClr val="FF0066"/>
                </a:solidFill>
              </a:rPr>
              <a:t>4. pitanje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dirty="0" smtClean="0"/>
          </a:p>
          <a:p>
            <a:r>
              <a:rPr lang="en-US" b="1" dirty="0" err="1" smtClean="0">
                <a:solidFill>
                  <a:srgbClr val="777777"/>
                </a:solidFill>
              </a:rPr>
              <a:t>Vaš</a:t>
            </a:r>
            <a:r>
              <a:rPr lang="en-US" b="1" dirty="0" smtClean="0">
                <a:solidFill>
                  <a:srgbClr val="777777"/>
                </a:solidFill>
              </a:rPr>
              <a:t> </a:t>
            </a:r>
            <a:r>
              <a:rPr lang="en-US" b="1" dirty="0" err="1" smtClean="0">
                <a:solidFill>
                  <a:srgbClr val="777777"/>
                </a:solidFill>
              </a:rPr>
              <a:t>mališan</a:t>
            </a:r>
            <a:r>
              <a:rPr lang="en-US" b="1" dirty="0" smtClean="0">
                <a:solidFill>
                  <a:srgbClr val="777777"/>
                </a:solidFill>
              </a:rPr>
              <a:t> </a:t>
            </a:r>
            <a:r>
              <a:rPr lang="en-US" b="1" dirty="0" err="1" smtClean="0">
                <a:solidFill>
                  <a:srgbClr val="777777"/>
                </a:solidFill>
              </a:rPr>
              <a:t>ima</a:t>
            </a:r>
            <a:r>
              <a:rPr lang="en-US" b="1" dirty="0" smtClean="0">
                <a:solidFill>
                  <a:srgbClr val="777777"/>
                </a:solidFill>
              </a:rPr>
              <a:t> </a:t>
            </a:r>
            <a:r>
              <a:rPr lang="en-US" b="1" dirty="0" err="1" smtClean="0">
                <a:solidFill>
                  <a:srgbClr val="777777"/>
                </a:solidFill>
              </a:rPr>
              <a:t>slobodnu</a:t>
            </a:r>
            <a:r>
              <a:rPr lang="en-US" b="1" dirty="0" smtClean="0">
                <a:solidFill>
                  <a:srgbClr val="777777"/>
                </a:solidFill>
              </a:rPr>
              <a:t> </a:t>
            </a:r>
            <a:r>
              <a:rPr lang="en-US" b="1" dirty="0" err="1" smtClean="0">
                <a:solidFill>
                  <a:srgbClr val="777777"/>
                </a:solidFill>
              </a:rPr>
              <a:t>aktivnost</a:t>
            </a:r>
            <a:r>
              <a:rPr lang="en-US" b="1" dirty="0" smtClean="0">
                <a:solidFill>
                  <a:srgbClr val="777777"/>
                </a:solidFill>
              </a:rPr>
              <a:t>, </a:t>
            </a:r>
            <a:r>
              <a:rPr lang="en-US" b="1" dirty="0" err="1" smtClean="0">
                <a:solidFill>
                  <a:srgbClr val="777777"/>
                </a:solidFill>
              </a:rPr>
              <a:t>primjerice</a:t>
            </a:r>
            <a:r>
              <a:rPr lang="en-US" b="1" dirty="0" smtClean="0">
                <a:solidFill>
                  <a:srgbClr val="777777"/>
                </a:solidFill>
              </a:rPr>
              <a:t>, </a:t>
            </a:r>
            <a:r>
              <a:rPr lang="en-US" b="1" dirty="0" err="1" smtClean="0">
                <a:solidFill>
                  <a:srgbClr val="777777"/>
                </a:solidFill>
              </a:rPr>
              <a:t>ritmiku</a:t>
            </a:r>
            <a:r>
              <a:rPr lang="en-US" b="1" dirty="0" smtClean="0">
                <a:solidFill>
                  <a:srgbClr val="777777"/>
                </a:solidFill>
              </a:rPr>
              <a:t> </a:t>
            </a:r>
            <a:r>
              <a:rPr lang="en-US" b="1" dirty="0" err="1" smtClean="0">
                <a:solidFill>
                  <a:srgbClr val="777777"/>
                </a:solidFill>
              </a:rPr>
              <a:t>ili</a:t>
            </a:r>
            <a:r>
              <a:rPr lang="en-US" b="1" dirty="0" smtClean="0">
                <a:solidFill>
                  <a:srgbClr val="777777"/>
                </a:solidFill>
              </a:rPr>
              <a:t> </a:t>
            </a:r>
            <a:r>
              <a:rPr lang="en-US" b="1" dirty="0" err="1" smtClean="0">
                <a:solidFill>
                  <a:srgbClr val="777777"/>
                </a:solidFill>
              </a:rPr>
              <a:t>nogomet</a:t>
            </a:r>
            <a:r>
              <a:rPr lang="en-US" b="1" dirty="0" smtClean="0">
                <a:solidFill>
                  <a:srgbClr val="777777"/>
                </a:solidFill>
              </a:rPr>
              <a:t>, </a:t>
            </a:r>
            <a:r>
              <a:rPr lang="en-US" b="1" dirty="0" err="1" smtClean="0">
                <a:solidFill>
                  <a:srgbClr val="777777"/>
                </a:solidFill>
              </a:rPr>
              <a:t>uspješan</a:t>
            </a:r>
            <a:r>
              <a:rPr lang="en-US" b="1" dirty="0" smtClean="0">
                <a:solidFill>
                  <a:srgbClr val="777777"/>
                </a:solidFill>
              </a:rPr>
              <a:t> je, </a:t>
            </a:r>
            <a:r>
              <a:rPr lang="en-US" b="1" dirty="0" err="1" smtClean="0">
                <a:solidFill>
                  <a:srgbClr val="777777"/>
                </a:solidFill>
              </a:rPr>
              <a:t>ali</a:t>
            </a:r>
            <a:r>
              <a:rPr lang="en-US" b="1" dirty="0" smtClean="0">
                <a:solidFill>
                  <a:srgbClr val="777777"/>
                </a:solidFill>
              </a:rPr>
              <a:t> </a:t>
            </a:r>
            <a:r>
              <a:rPr lang="en-US" b="1" dirty="0" err="1" smtClean="0">
                <a:solidFill>
                  <a:srgbClr val="777777"/>
                </a:solidFill>
              </a:rPr>
              <a:t>nakon</a:t>
            </a:r>
            <a:r>
              <a:rPr lang="en-US" b="1" dirty="0" smtClean="0">
                <a:solidFill>
                  <a:srgbClr val="777777"/>
                </a:solidFill>
              </a:rPr>
              <a:t> </a:t>
            </a:r>
            <a:r>
              <a:rPr lang="en-US" b="1" dirty="0" err="1" smtClean="0">
                <a:solidFill>
                  <a:srgbClr val="777777"/>
                </a:solidFill>
              </a:rPr>
              <a:t>nekog</a:t>
            </a:r>
            <a:r>
              <a:rPr lang="en-US" b="1" dirty="0" smtClean="0">
                <a:solidFill>
                  <a:srgbClr val="777777"/>
                </a:solidFill>
              </a:rPr>
              <a:t> </a:t>
            </a:r>
            <a:r>
              <a:rPr lang="en-US" b="1" dirty="0" err="1" smtClean="0">
                <a:solidFill>
                  <a:srgbClr val="777777"/>
                </a:solidFill>
              </a:rPr>
              <a:t>vremena</a:t>
            </a:r>
            <a:r>
              <a:rPr lang="en-US" b="1" dirty="0" smtClean="0">
                <a:solidFill>
                  <a:srgbClr val="777777"/>
                </a:solidFill>
              </a:rPr>
              <a:t> </a:t>
            </a:r>
            <a:r>
              <a:rPr lang="en-US" b="1" dirty="0" err="1" smtClean="0">
                <a:solidFill>
                  <a:srgbClr val="777777"/>
                </a:solidFill>
              </a:rPr>
              <a:t>odustaje</a:t>
            </a:r>
            <a:r>
              <a:rPr lang="en-US" b="1" dirty="0" smtClean="0">
                <a:solidFill>
                  <a:srgbClr val="777777"/>
                </a:solidFill>
              </a:rPr>
              <a:t>. </a:t>
            </a:r>
            <a:r>
              <a:rPr lang="en-US" b="1" dirty="0" err="1" smtClean="0">
                <a:solidFill>
                  <a:srgbClr val="777777"/>
                </a:solidFill>
              </a:rPr>
              <a:t>Što</a:t>
            </a:r>
            <a:r>
              <a:rPr lang="en-US" b="1" dirty="0" smtClean="0">
                <a:solidFill>
                  <a:srgbClr val="777777"/>
                </a:solidFill>
              </a:rPr>
              <a:t> </a:t>
            </a:r>
            <a:r>
              <a:rPr lang="en-US" b="1" dirty="0" err="1" smtClean="0">
                <a:solidFill>
                  <a:srgbClr val="777777"/>
                </a:solidFill>
              </a:rPr>
              <a:t>činite</a:t>
            </a:r>
            <a:r>
              <a:rPr lang="en-US" b="1" dirty="0" smtClean="0">
                <a:solidFill>
                  <a:srgbClr val="777777"/>
                </a:solidFill>
              </a:rPr>
              <a:t>?</a:t>
            </a:r>
            <a:endParaRPr lang="hr-HR" b="1" dirty="0" smtClean="0">
              <a:solidFill>
                <a:srgbClr val="777777"/>
              </a:solidFill>
            </a:endParaRPr>
          </a:p>
          <a:p>
            <a:r>
              <a:rPr lang="hr-HR" b="1" dirty="0" smtClean="0">
                <a:solidFill>
                  <a:srgbClr val="777777"/>
                </a:solidFill>
              </a:rPr>
              <a:t>1. – A</a:t>
            </a:r>
          </a:p>
          <a:p>
            <a:r>
              <a:rPr lang="hr-HR" b="1" dirty="0" smtClean="0">
                <a:solidFill>
                  <a:srgbClr val="777777"/>
                </a:solidFill>
              </a:rPr>
              <a:t>2. – D</a:t>
            </a:r>
          </a:p>
          <a:p>
            <a:r>
              <a:rPr lang="hr-HR" b="1" dirty="0" smtClean="0">
                <a:solidFill>
                  <a:srgbClr val="777777"/>
                </a:solidFill>
              </a:rPr>
              <a:t>3. – P </a:t>
            </a:r>
            <a:endParaRPr lang="hr-HR" dirty="0">
              <a:solidFill>
                <a:srgbClr val="777777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r-HR" dirty="0" smtClean="0">
                <a:solidFill>
                  <a:srgbClr val="FF0066"/>
                </a:solidFill>
              </a:rPr>
              <a:t>5. pitanje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dirty="0" smtClean="0"/>
          </a:p>
          <a:p>
            <a:r>
              <a:rPr lang="en-US" b="1" dirty="0" err="1" smtClean="0">
                <a:solidFill>
                  <a:srgbClr val="777777"/>
                </a:solidFill>
              </a:rPr>
              <a:t>Prijateljica</a:t>
            </a:r>
            <a:r>
              <a:rPr lang="en-US" b="1" dirty="0" smtClean="0">
                <a:solidFill>
                  <a:srgbClr val="777777"/>
                </a:solidFill>
              </a:rPr>
              <a:t> </a:t>
            </a:r>
            <a:r>
              <a:rPr lang="en-US" b="1" dirty="0" err="1" smtClean="0">
                <a:solidFill>
                  <a:srgbClr val="777777"/>
                </a:solidFill>
              </a:rPr>
              <a:t>vam</a:t>
            </a:r>
            <a:r>
              <a:rPr lang="en-US" b="1" dirty="0" smtClean="0">
                <a:solidFill>
                  <a:srgbClr val="777777"/>
                </a:solidFill>
              </a:rPr>
              <a:t> se </a:t>
            </a:r>
            <a:r>
              <a:rPr lang="en-US" b="1" dirty="0" err="1" smtClean="0">
                <a:solidFill>
                  <a:srgbClr val="777777"/>
                </a:solidFill>
              </a:rPr>
              <a:t>žali</a:t>
            </a:r>
            <a:r>
              <a:rPr lang="en-US" b="1" dirty="0" smtClean="0">
                <a:solidFill>
                  <a:srgbClr val="777777"/>
                </a:solidFill>
              </a:rPr>
              <a:t> </a:t>
            </a:r>
            <a:r>
              <a:rPr lang="en-US" b="1" dirty="0" err="1" smtClean="0">
                <a:solidFill>
                  <a:srgbClr val="777777"/>
                </a:solidFill>
              </a:rPr>
              <a:t>na</a:t>
            </a:r>
            <a:r>
              <a:rPr lang="en-US" b="1" dirty="0" smtClean="0">
                <a:solidFill>
                  <a:srgbClr val="777777"/>
                </a:solidFill>
              </a:rPr>
              <a:t> </a:t>
            </a:r>
            <a:r>
              <a:rPr lang="en-US" b="1" dirty="0" err="1" smtClean="0">
                <a:solidFill>
                  <a:srgbClr val="777777"/>
                </a:solidFill>
              </a:rPr>
              <a:t>svoje</a:t>
            </a:r>
            <a:r>
              <a:rPr lang="en-US" b="1" dirty="0" smtClean="0">
                <a:solidFill>
                  <a:srgbClr val="777777"/>
                </a:solidFill>
              </a:rPr>
              <a:t> </a:t>
            </a:r>
            <a:r>
              <a:rPr lang="en-US" b="1" dirty="0" err="1" smtClean="0">
                <a:solidFill>
                  <a:srgbClr val="777777"/>
                </a:solidFill>
              </a:rPr>
              <a:t>vrtićko</a:t>
            </a:r>
            <a:r>
              <a:rPr lang="en-US" b="1" dirty="0" smtClean="0">
                <a:solidFill>
                  <a:srgbClr val="777777"/>
                </a:solidFill>
              </a:rPr>
              <a:t> </a:t>
            </a:r>
            <a:r>
              <a:rPr lang="en-US" b="1" dirty="0" err="1" smtClean="0">
                <a:solidFill>
                  <a:srgbClr val="777777"/>
                </a:solidFill>
              </a:rPr>
              <a:t>dijete</a:t>
            </a:r>
            <a:r>
              <a:rPr lang="en-US" b="1" dirty="0" smtClean="0">
                <a:solidFill>
                  <a:srgbClr val="777777"/>
                </a:solidFill>
              </a:rPr>
              <a:t> </a:t>
            </a:r>
            <a:r>
              <a:rPr lang="en-US" b="1" dirty="0" err="1" smtClean="0">
                <a:solidFill>
                  <a:srgbClr val="777777"/>
                </a:solidFill>
              </a:rPr>
              <a:t>koje</a:t>
            </a:r>
            <a:r>
              <a:rPr lang="en-US" b="1" dirty="0" smtClean="0">
                <a:solidFill>
                  <a:srgbClr val="777777"/>
                </a:solidFill>
              </a:rPr>
              <a:t> je </a:t>
            </a:r>
            <a:r>
              <a:rPr lang="en-US" b="1" dirty="0" err="1" smtClean="0">
                <a:solidFill>
                  <a:srgbClr val="777777"/>
                </a:solidFill>
              </a:rPr>
              <a:t>sporo</a:t>
            </a:r>
            <a:r>
              <a:rPr lang="en-US" b="1" dirty="0" smtClean="0">
                <a:solidFill>
                  <a:srgbClr val="777777"/>
                </a:solidFill>
              </a:rPr>
              <a:t> </a:t>
            </a:r>
            <a:r>
              <a:rPr lang="en-US" b="1" dirty="0" err="1" smtClean="0">
                <a:solidFill>
                  <a:srgbClr val="777777"/>
                </a:solidFill>
              </a:rPr>
              <a:t>i</a:t>
            </a:r>
            <a:r>
              <a:rPr lang="en-US" b="1" dirty="0" smtClean="0">
                <a:solidFill>
                  <a:srgbClr val="777777"/>
                </a:solidFill>
              </a:rPr>
              <a:t> u </a:t>
            </a:r>
            <a:r>
              <a:rPr lang="en-US" b="1" dirty="0" err="1" smtClean="0">
                <a:solidFill>
                  <a:srgbClr val="777777"/>
                </a:solidFill>
              </a:rPr>
              <a:t>svemu</a:t>
            </a:r>
            <a:r>
              <a:rPr lang="en-US" b="1" dirty="0" smtClean="0">
                <a:solidFill>
                  <a:srgbClr val="777777"/>
                </a:solidFill>
              </a:rPr>
              <a:t> </a:t>
            </a:r>
            <a:r>
              <a:rPr lang="en-US" b="1" dirty="0" err="1" smtClean="0">
                <a:solidFill>
                  <a:srgbClr val="777777"/>
                </a:solidFill>
              </a:rPr>
              <a:t>treba</a:t>
            </a:r>
            <a:r>
              <a:rPr lang="en-US" b="1" dirty="0" smtClean="0">
                <a:solidFill>
                  <a:srgbClr val="777777"/>
                </a:solidFill>
              </a:rPr>
              <a:t> </a:t>
            </a:r>
            <a:r>
              <a:rPr lang="en-US" b="1" dirty="0" err="1" smtClean="0">
                <a:solidFill>
                  <a:srgbClr val="777777"/>
                </a:solidFill>
              </a:rPr>
              <a:t>poticaja</a:t>
            </a:r>
            <a:r>
              <a:rPr lang="en-US" b="1" dirty="0" smtClean="0">
                <a:solidFill>
                  <a:srgbClr val="777777"/>
                </a:solidFill>
              </a:rPr>
              <a:t>. </a:t>
            </a:r>
            <a:r>
              <a:rPr lang="en-US" b="1" dirty="0" err="1" smtClean="0">
                <a:solidFill>
                  <a:srgbClr val="777777"/>
                </a:solidFill>
              </a:rPr>
              <a:t>Što</a:t>
            </a:r>
            <a:r>
              <a:rPr lang="en-US" b="1" dirty="0" smtClean="0">
                <a:solidFill>
                  <a:srgbClr val="777777"/>
                </a:solidFill>
              </a:rPr>
              <a:t> </a:t>
            </a:r>
            <a:r>
              <a:rPr lang="en-US" b="1" dirty="0" err="1" smtClean="0">
                <a:solidFill>
                  <a:srgbClr val="777777"/>
                </a:solidFill>
              </a:rPr>
              <a:t>savjetujete</a:t>
            </a:r>
            <a:r>
              <a:rPr lang="en-US" b="1" dirty="0" smtClean="0">
                <a:solidFill>
                  <a:srgbClr val="777777"/>
                </a:solidFill>
              </a:rPr>
              <a:t>?</a:t>
            </a:r>
            <a:endParaRPr lang="hr-HR" b="1" dirty="0" smtClean="0">
              <a:solidFill>
                <a:srgbClr val="777777"/>
              </a:solidFill>
            </a:endParaRPr>
          </a:p>
          <a:p>
            <a:r>
              <a:rPr lang="hr-HR" b="1" dirty="0" smtClean="0">
                <a:solidFill>
                  <a:srgbClr val="777777"/>
                </a:solidFill>
              </a:rPr>
              <a:t>1. – D</a:t>
            </a:r>
          </a:p>
          <a:p>
            <a:r>
              <a:rPr lang="hr-HR" b="1" dirty="0" smtClean="0">
                <a:solidFill>
                  <a:srgbClr val="777777"/>
                </a:solidFill>
              </a:rPr>
              <a:t>2. – A</a:t>
            </a:r>
          </a:p>
          <a:p>
            <a:r>
              <a:rPr lang="hr-HR" b="1" dirty="0" smtClean="0">
                <a:solidFill>
                  <a:srgbClr val="777777"/>
                </a:solidFill>
              </a:rPr>
              <a:t>3. – P </a:t>
            </a:r>
            <a:endParaRPr lang="hr-HR" dirty="0">
              <a:solidFill>
                <a:srgbClr val="777777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r-HR" dirty="0" smtClean="0">
                <a:solidFill>
                  <a:srgbClr val="FF0066"/>
                </a:solidFill>
              </a:rPr>
              <a:t>6. pitanje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dirty="0" smtClean="0"/>
          </a:p>
          <a:p>
            <a:r>
              <a:rPr lang="en-US" b="1" dirty="0" smtClean="0">
                <a:solidFill>
                  <a:srgbClr val="777777"/>
                </a:solidFill>
              </a:rPr>
              <a:t>Je </a:t>
            </a:r>
            <a:r>
              <a:rPr lang="en-US" b="1" dirty="0" err="1" smtClean="0">
                <a:solidFill>
                  <a:srgbClr val="777777"/>
                </a:solidFill>
              </a:rPr>
              <a:t>li</a:t>
            </a:r>
            <a:r>
              <a:rPr lang="en-US" b="1" dirty="0" smtClean="0">
                <a:solidFill>
                  <a:srgbClr val="777777"/>
                </a:solidFill>
              </a:rPr>
              <a:t> </a:t>
            </a:r>
            <a:r>
              <a:rPr lang="en-US" b="1" dirty="0" err="1" smtClean="0">
                <a:solidFill>
                  <a:srgbClr val="777777"/>
                </a:solidFill>
              </a:rPr>
              <a:t>važno</a:t>
            </a:r>
            <a:r>
              <a:rPr lang="en-US" b="1" dirty="0" smtClean="0">
                <a:solidFill>
                  <a:srgbClr val="777777"/>
                </a:solidFill>
              </a:rPr>
              <a:t> </a:t>
            </a:r>
            <a:r>
              <a:rPr lang="en-US" b="1" dirty="0" err="1" smtClean="0">
                <a:solidFill>
                  <a:srgbClr val="777777"/>
                </a:solidFill>
              </a:rPr>
              <a:t>da</a:t>
            </a:r>
            <a:r>
              <a:rPr lang="en-US" b="1" dirty="0" smtClean="0">
                <a:solidFill>
                  <a:srgbClr val="777777"/>
                </a:solidFill>
              </a:rPr>
              <a:t> </a:t>
            </a:r>
            <a:r>
              <a:rPr lang="en-US" b="1" dirty="0" err="1" smtClean="0">
                <a:solidFill>
                  <a:srgbClr val="777777"/>
                </a:solidFill>
              </a:rPr>
              <a:t>dijete</a:t>
            </a:r>
            <a:r>
              <a:rPr lang="en-US" b="1" dirty="0" smtClean="0">
                <a:solidFill>
                  <a:srgbClr val="777777"/>
                </a:solidFill>
              </a:rPr>
              <a:t> </a:t>
            </a:r>
            <a:r>
              <a:rPr lang="en-US" b="1" dirty="0" err="1" smtClean="0">
                <a:solidFill>
                  <a:srgbClr val="777777"/>
                </a:solidFill>
              </a:rPr>
              <a:t>ima</a:t>
            </a:r>
            <a:r>
              <a:rPr lang="en-US" b="1" dirty="0" smtClean="0">
                <a:solidFill>
                  <a:srgbClr val="777777"/>
                </a:solidFill>
              </a:rPr>
              <a:t> </a:t>
            </a:r>
            <a:r>
              <a:rPr lang="en-US" b="1" dirty="0" err="1" smtClean="0">
                <a:solidFill>
                  <a:srgbClr val="777777"/>
                </a:solidFill>
              </a:rPr>
              <a:t>dnevni</a:t>
            </a:r>
            <a:r>
              <a:rPr lang="en-US" b="1" dirty="0" smtClean="0">
                <a:solidFill>
                  <a:srgbClr val="777777"/>
                </a:solidFill>
              </a:rPr>
              <a:t> </a:t>
            </a:r>
            <a:r>
              <a:rPr lang="en-US" b="1" dirty="0" err="1" smtClean="0">
                <a:solidFill>
                  <a:srgbClr val="777777"/>
                </a:solidFill>
              </a:rPr>
              <a:t>raspored</a:t>
            </a:r>
            <a:r>
              <a:rPr lang="en-US" b="1" dirty="0" smtClean="0">
                <a:solidFill>
                  <a:srgbClr val="777777"/>
                </a:solidFill>
              </a:rPr>
              <a:t>?</a:t>
            </a:r>
            <a:endParaRPr lang="hr-HR" b="1" dirty="0" smtClean="0">
              <a:solidFill>
                <a:srgbClr val="777777"/>
              </a:solidFill>
            </a:endParaRPr>
          </a:p>
          <a:p>
            <a:r>
              <a:rPr lang="hr-HR" b="1" dirty="0" smtClean="0">
                <a:solidFill>
                  <a:srgbClr val="777777"/>
                </a:solidFill>
              </a:rPr>
              <a:t>1. – A</a:t>
            </a:r>
          </a:p>
          <a:p>
            <a:r>
              <a:rPr lang="hr-HR" b="1" dirty="0" smtClean="0">
                <a:solidFill>
                  <a:srgbClr val="777777"/>
                </a:solidFill>
              </a:rPr>
              <a:t>2. – P</a:t>
            </a:r>
          </a:p>
          <a:p>
            <a:r>
              <a:rPr lang="hr-HR" b="1" dirty="0" smtClean="0">
                <a:solidFill>
                  <a:srgbClr val="777777"/>
                </a:solidFill>
              </a:rPr>
              <a:t>3. - D</a:t>
            </a:r>
            <a:endParaRPr lang="hr-HR" dirty="0">
              <a:solidFill>
                <a:srgbClr val="777777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r-HR" dirty="0" smtClean="0">
                <a:solidFill>
                  <a:srgbClr val="FF0066"/>
                </a:solidFill>
              </a:rPr>
              <a:t>7. pitanje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dirty="0" smtClean="0"/>
          </a:p>
          <a:p>
            <a:r>
              <a:rPr lang="en-US" b="1" dirty="0" err="1" smtClean="0">
                <a:solidFill>
                  <a:srgbClr val="777777"/>
                </a:solidFill>
              </a:rPr>
              <a:t>Kad</a:t>
            </a:r>
            <a:r>
              <a:rPr lang="en-US" b="1" dirty="0" smtClean="0">
                <a:solidFill>
                  <a:srgbClr val="777777"/>
                </a:solidFill>
              </a:rPr>
              <a:t> </a:t>
            </a:r>
            <a:r>
              <a:rPr lang="en-US" b="1" dirty="0" err="1" smtClean="0">
                <a:solidFill>
                  <a:srgbClr val="777777"/>
                </a:solidFill>
              </a:rPr>
              <a:t>dijete</a:t>
            </a:r>
            <a:r>
              <a:rPr lang="en-US" b="1" dirty="0" smtClean="0">
                <a:solidFill>
                  <a:srgbClr val="777777"/>
                </a:solidFill>
              </a:rPr>
              <a:t> </a:t>
            </a:r>
            <a:r>
              <a:rPr lang="en-US" b="1" dirty="0" err="1" smtClean="0">
                <a:solidFill>
                  <a:srgbClr val="777777"/>
                </a:solidFill>
              </a:rPr>
              <a:t>treba</a:t>
            </a:r>
            <a:r>
              <a:rPr lang="en-US" b="1" dirty="0" smtClean="0">
                <a:solidFill>
                  <a:srgbClr val="777777"/>
                </a:solidFill>
              </a:rPr>
              <a:t> </a:t>
            </a:r>
            <a:r>
              <a:rPr lang="en-US" b="1" dirty="0" err="1" smtClean="0">
                <a:solidFill>
                  <a:srgbClr val="777777"/>
                </a:solidFill>
              </a:rPr>
              <a:t>ostaviti</a:t>
            </a:r>
            <a:r>
              <a:rPr lang="en-US" b="1" dirty="0" smtClean="0">
                <a:solidFill>
                  <a:srgbClr val="777777"/>
                </a:solidFill>
              </a:rPr>
              <a:t> </a:t>
            </a:r>
            <a:r>
              <a:rPr lang="en-US" b="1" dirty="0" err="1" smtClean="0">
                <a:solidFill>
                  <a:srgbClr val="777777"/>
                </a:solidFill>
              </a:rPr>
              <a:t>pelene</a:t>
            </a:r>
            <a:r>
              <a:rPr lang="en-US" b="1" dirty="0" smtClean="0">
                <a:solidFill>
                  <a:srgbClr val="777777"/>
                </a:solidFill>
              </a:rPr>
              <a:t>?</a:t>
            </a:r>
            <a:endParaRPr lang="hr-HR" b="1" dirty="0" smtClean="0">
              <a:solidFill>
                <a:srgbClr val="777777"/>
              </a:solidFill>
            </a:endParaRPr>
          </a:p>
          <a:p>
            <a:r>
              <a:rPr lang="hr-HR" b="1" dirty="0" smtClean="0">
                <a:solidFill>
                  <a:srgbClr val="777777"/>
                </a:solidFill>
              </a:rPr>
              <a:t>1. – D</a:t>
            </a:r>
          </a:p>
          <a:p>
            <a:r>
              <a:rPr lang="hr-HR" b="1" dirty="0" smtClean="0">
                <a:solidFill>
                  <a:srgbClr val="777777"/>
                </a:solidFill>
              </a:rPr>
              <a:t>2. – A</a:t>
            </a:r>
          </a:p>
          <a:p>
            <a:r>
              <a:rPr lang="hr-HR" b="1" dirty="0" smtClean="0">
                <a:solidFill>
                  <a:srgbClr val="777777"/>
                </a:solidFill>
              </a:rPr>
              <a:t>3. – P </a:t>
            </a:r>
            <a:endParaRPr lang="hr-HR" dirty="0">
              <a:solidFill>
                <a:srgbClr val="777777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r-HR" dirty="0" smtClean="0">
                <a:solidFill>
                  <a:srgbClr val="FF0066"/>
                </a:solidFill>
              </a:rPr>
              <a:t>8. pitanje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dirty="0" smtClean="0"/>
          </a:p>
          <a:p>
            <a:r>
              <a:rPr lang="en-US" b="1" dirty="0" err="1" smtClean="0">
                <a:solidFill>
                  <a:srgbClr val="777777"/>
                </a:solidFill>
              </a:rPr>
              <a:t>Koja</a:t>
            </a:r>
            <a:r>
              <a:rPr lang="en-US" b="1" dirty="0" smtClean="0">
                <a:solidFill>
                  <a:srgbClr val="777777"/>
                </a:solidFill>
              </a:rPr>
              <a:t> </a:t>
            </a:r>
            <a:r>
              <a:rPr lang="en-US" b="1" dirty="0" err="1" smtClean="0">
                <a:solidFill>
                  <a:srgbClr val="777777"/>
                </a:solidFill>
              </a:rPr>
              <a:t>vam</a:t>
            </a:r>
            <a:r>
              <a:rPr lang="en-US" b="1" dirty="0" smtClean="0">
                <a:solidFill>
                  <a:srgbClr val="777777"/>
                </a:solidFill>
              </a:rPr>
              <a:t> se </a:t>
            </a:r>
            <a:r>
              <a:rPr lang="en-US" b="1" dirty="0" err="1" smtClean="0">
                <a:solidFill>
                  <a:srgbClr val="777777"/>
                </a:solidFill>
              </a:rPr>
              <a:t>rečenica</a:t>
            </a:r>
            <a:r>
              <a:rPr lang="en-US" b="1" dirty="0" smtClean="0">
                <a:solidFill>
                  <a:srgbClr val="777777"/>
                </a:solidFill>
              </a:rPr>
              <a:t> </a:t>
            </a:r>
            <a:r>
              <a:rPr lang="en-US" b="1" dirty="0" err="1" smtClean="0">
                <a:solidFill>
                  <a:srgbClr val="777777"/>
                </a:solidFill>
              </a:rPr>
              <a:t>najviše</a:t>
            </a:r>
            <a:r>
              <a:rPr lang="en-US" b="1" dirty="0" smtClean="0">
                <a:solidFill>
                  <a:srgbClr val="777777"/>
                </a:solidFill>
              </a:rPr>
              <a:t> </a:t>
            </a:r>
            <a:r>
              <a:rPr lang="en-US" b="1" dirty="0" err="1" smtClean="0">
                <a:solidFill>
                  <a:srgbClr val="777777"/>
                </a:solidFill>
              </a:rPr>
              <a:t>sviđa</a:t>
            </a:r>
            <a:r>
              <a:rPr lang="en-US" b="1" dirty="0" smtClean="0">
                <a:solidFill>
                  <a:srgbClr val="777777"/>
                </a:solidFill>
              </a:rPr>
              <a:t>?</a:t>
            </a:r>
            <a:endParaRPr lang="hr-HR" b="1" dirty="0" smtClean="0">
              <a:solidFill>
                <a:srgbClr val="777777"/>
              </a:solidFill>
            </a:endParaRPr>
          </a:p>
          <a:p>
            <a:r>
              <a:rPr lang="hr-HR" b="1" dirty="0" smtClean="0">
                <a:solidFill>
                  <a:srgbClr val="777777"/>
                </a:solidFill>
              </a:rPr>
              <a:t>1. – P</a:t>
            </a:r>
          </a:p>
          <a:p>
            <a:r>
              <a:rPr lang="hr-HR" b="1" dirty="0" smtClean="0">
                <a:solidFill>
                  <a:srgbClr val="777777"/>
                </a:solidFill>
              </a:rPr>
              <a:t>2. – D</a:t>
            </a:r>
          </a:p>
          <a:p>
            <a:r>
              <a:rPr lang="hr-HR" b="1" dirty="0" smtClean="0">
                <a:solidFill>
                  <a:srgbClr val="777777"/>
                </a:solidFill>
              </a:rPr>
              <a:t>3. – A </a:t>
            </a:r>
            <a:endParaRPr lang="hr-HR" dirty="0">
              <a:solidFill>
                <a:srgbClr val="777777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927</Words>
  <PresentationFormat>Prikaz na zaslonu (4:3)</PresentationFormat>
  <Paragraphs>80</Paragraphs>
  <Slides>18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18</vt:i4>
      </vt:variant>
    </vt:vector>
  </HeadingPairs>
  <TitlesOfParts>
    <vt:vector size="19" baseType="lpstr">
      <vt:lpstr>Office tema</vt:lpstr>
      <vt:lpstr>STILOVI RODITELJSTVA</vt:lpstr>
      <vt:lpstr>1. pitanje</vt:lpstr>
      <vt:lpstr>2. pitanje</vt:lpstr>
      <vt:lpstr>3. pitanje</vt:lpstr>
      <vt:lpstr>4. pitanje</vt:lpstr>
      <vt:lpstr>5. pitanje</vt:lpstr>
      <vt:lpstr>6. pitanje</vt:lpstr>
      <vt:lpstr>7. pitanje</vt:lpstr>
      <vt:lpstr>8. pitanje</vt:lpstr>
      <vt:lpstr>9. pitanje</vt:lpstr>
      <vt:lpstr>10. pitanje</vt:lpstr>
      <vt:lpstr>A - Autoritativan</vt:lpstr>
      <vt:lpstr>A - Autoritativan</vt:lpstr>
      <vt:lpstr>D - Demokratski</vt:lpstr>
      <vt:lpstr>D - Demokratski</vt:lpstr>
      <vt:lpstr>P - Popustljivi</vt:lpstr>
      <vt:lpstr>P - Popustljivi</vt:lpstr>
      <vt:lpstr>Hvala na suradnji!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STILOVI RODITELJSTVA</dc:title>
  <dc:creator>Martina</dc:creator>
  <cp:lastModifiedBy>Martina</cp:lastModifiedBy>
  <cp:revision>12</cp:revision>
  <dcterms:created xsi:type="dcterms:W3CDTF">2015-12-08T12:28:46Z</dcterms:created>
  <dcterms:modified xsi:type="dcterms:W3CDTF">2015-12-08T15:09:34Z</dcterms:modified>
</cp:coreProperties>
</file>