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D8FCC-5351-4144-9CF4-79C09052F1B9}" type="datetimeFigureOut">
              <a:rPr lang="sr-Latn-CS" smtClean="0"/>
              <a:t>17.11.2015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E39C1-9796-414D-9CC5-B2D8E2109A93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001-CDE4-4AF8-B6CF-CBBABF94FF84}" type="datetimeFigureOut">
              <a:rPr lang="hr-HR" smtClean="0"/>
              <a:pPr/>
              <a:t>17.11.2015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088-B132-4998-AA1B-75D3415AC3A1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001-CDE4-4AF8-B6CF-CBBABF94FF84}" type="datetimeFigureOut">
              <a:rPr lang="hr-HR" smtClean="0"/>
              <a:pPr/>
              <a:t>17.11.2015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088-B132-4998-AA1B-75D3415AC3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001-CDE4-4AF8-B6CF-CBBABF94FF84}" type="datetimeFigureOut">
              <a:rPr lang="hr-HR" smtClean="0"/>
              <a:pPr/>
              <a:t>17.11.2015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088-B132-4998-AA1B-75D3415AC3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001-CDE4-4AF8-B6CF-CBBABF94FF84}" type="datetimeFigureOut">
              <a:rPr lang="hr-HR" smtClean="0"/>
              <a:pPr/>
              <a:t>17.11.2015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088-B132-4998-AA1B-75D3415AC3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001-CDE4-4AF8-B6CF-CBBABF94FF84}" type="datetimeFigureOut">
              <a:rPr lang="hr-HR" smtClean="0"/>
              <a:pPr/>
              <a:t>17.11.2015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088-B132-4998-AA1B-75D3415AC3A1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001-CDE4-4AF8-B6CF-CBBABF94FF84}" type="datetimeFigureOut">
              <a:rPr lang="hr-HR" smtClean="0"/>
              <a:pPr/>
              <a:t>17.11.2015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088-B132-4998-AA1B-75D3415AC3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001-CDE4-4AF8-B6CF-CBBABF94FF84}" type="datetimeFigureOut">
              <a:rPr lang="hr-HR" smtClean="0"/>
              <a:pPr/>
              <a:t>17.11.2015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088-B132-4998-AA1B-75D3415AC3A1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001-CDE4-4AF8-B6CF-CBBABF94FF84}" type="datetimeFigureOut">
              <a:rPr lang="hr-HR" smtClean="0"/>
              <a:pPr/>
              <a:t>17.11.2015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088-B132-4998-AA1B-75D3415AC3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001-CDE4-4AF8-B6CF-CBBABF94FF84}" type="datetimeFigureOut">
              <a:rPr lang="hr-HR" smtClean="0"/>
              <a:pPr/>
              <a:t>17.11.2015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088-B132-4998-AA1B-75D3415AC3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001-CDE4-4AF8-B6CF-CBBABF94FF84}" type="datetimeFigureOut">
              <a:rPr lang="hr-HR" smtClean="0"/>
              <a:pPr/>
              <a:t>17.11.2015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088-B132-4998-AA1B-75D3415AC3A1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001-CDE4-4AF8-B6CF-CBBABF94FF84}" type="datetimeFigureOut">
              <a:rPr lang="hr-HR" smtClean="0"/>
              <a:pPr/>
              <a:t>17.11.2015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6088-B132-4998-AA1B-75D3415AC3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1FE3001-CDE4-4AF8-B6CF-CBBABF94FF84}" type="datetimeFigureOut">
              <a:rPr lang="hr-HR" smtClean="0"/>
              <a:pPr/>
              <a:t>17.11.2015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3E16088-B132-4998-AA1B-75D3415AC3A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3974" y="768375"/>
            <a:ext cx="5434409" cy="546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DAN SJEĆANJA NA ŽRTVE VUKOVARA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18. STUDENI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853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SINIŠA GLAVAŠEVIĆ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 smtClean="0"/>
              <a:t>Bio je hrvatski novinar i publicist</a:t>
            </a:r>
          </a:p>
          <a:p>
            <a:r>
              <a:rPr lang="hr-HR" dirty="0" smtClean="0"/>
              <a:t>Kao novinar radio Vukovara pokušao je svojim govorima doprijeti do svjetske javnosti.</a:t>
            </a:r>
          </a:p>
          <a:p>
            <a:r>
              <a:rPr lang="hr-HR" dirty="0" smtClean="0"/>
              <a:t>Nažalost…………… prekasno !!!!!</a:t>
            </a:r>
            <a:endParaRPr lang="hr-H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78075"/>
            <a:ext cx="3384376" cy="352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32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BLAGO ZADRO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Rođen 1944. u BiH u Grudama</a:t>
            </a:r>
          </a:p>
          <a:p>
            <a:r>
              <a:rPr lang="hr-HR" dirty="0" smtClean="0"/>
              <a:t>Tijekom napada na Vukovar zapovijedao je obranom cijelog Borova Naselja </a:t>
            </a:r>
          </a:p>
          <a:p>
            <a:r>
              <a:rPr lang="hr-HR" dirty="0" smtClean="0"/>
              <a:t>Poginuo je 16. 11. 1991. 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0756" y="3068960"/>
            <a:ext cx="447799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901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Jean</a:t>
            </a:r>
            <a:r>
              <a:rPr lang="hr-HR" dirty="0"/>
              <a:t>-</a:t>
            </a:r>
            <a:r>
              <a:rPr lang="hr-HR" dirty="0" err="1"/>
              <a:t>Michel</a:t>
            </a:r>
            <a:r>
              <a:rPr lang="hr-HR" dirty="0"/>
              <a:t> </a:t>
            </a:r>
            <a:r>
              <a:rPr lang="hr-HR" dirty="0" err="1"/>
              <a:t>Nicolier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Bio je francuski dobrovoljac u obrani Vukovara</a:t>
            </a:r>
          </a:p>
          <a:p>
            <a:r>
              <a:rPr lang="hr-HR" dirty="0" smtClean="0"/>
              <a:t>Bio je jedan od 481 stranog dobrovoljca koji je sudjelovao u Domovinskom ratu</a:t>
            </a:r>
          </a:p>
          <a:p>
            <a:r>
              <a:rPr lang="hr-HR" dirty="0" smtClean="0"/>
              <a:t>Njih je 72 poginulo i 88 ih je ranjeno</a:t>
            </a:r>
          </a:p>
          <a:p>
            <a:r>
              <a:rPr lang="hr-HR" dirty="0" smtClean="0"/>
              <a:t>HVALA VAM !!!!!</a:t>
            </a:r>
          </a:p>
          <a:p>
            <a:endParaRPr lang="hr-H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026" y="3068960"/>
            <a:ext cx="324952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757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STRANI MEDIJI O VUKOVARU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Ron Haviv, svjedok Vukovara s Manhattana</a:t>
            </a:r>
          </a:p>
          <a:p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3056" y="3068960"/>
            <a:ext cx="4117416" cy="274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21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 krajem ljeta 1991. stvari se mijenjaju. </a:t>
            </a:r>
            <a:r>
              <a:rPr lang="hr-HR" dirty="0" smtClean="0"/>
              <a:t>Australski </a:t>
            </a:r>
            <a:r>
              <a:rPr lang="hr-HR" dirty="0"/>
              <a:t>središnji dnevnik prikazuje opsežni prilog o ratu u Hrvatskoj, u kojem se naglasak stavlja na antiratni prosvjed australskih Hrvatica u Sydneyu.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U studenom 1991. BBC izvještava o </a:t>
            </a:r>
            <a:r>
              <a:rPr lang="hr-HR" dirty="0" smtClean="0"/>
              <a:t>alarmantnom </a:t>
            </a:r>
            <a:r>
              <a:rPr lang="hr-HR" dirty="0"/>
              <a:t>stanju u Vukovaru.  Izvjestitelj </a:t>
            </a:r>
            <a:r>
              <a:rPr lang="hr-HR" b="1" dirty="0"/>
              <a:t>Martin Bel</a:t>
            </a:r>
            <a:r>
              <a:rPr lang="hr-HR" dirty="0"/>
              <a:t>l navodi kako srpske jedinice nabavljaju svakim danom sve više oružja iako tvrde da se nadaju prekidu vatre, čime sugerira prave srpske namjere.</a:t>
            </a:r>
          </a:p>
        </p:txBody>
      </p:sp>
    </p:spTree>
    <p:extLst>
      <p:ext uri="{BB962C8B-B14F-4D97-AF65-F5344CB8AC3E}">
        <p14:creationId xmlns:p14="http://schemas.microsoft.com/office/powerpoint/2010/main" xmlns="" val="33287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ravokutnik 2"/>
          <p:cNvSpPr/>
          <p:nvPr/>
        </p:nvSpPr>
        <p:spPr>
          <a:xfrm>
            <a:off x="1259632" y="-79653"/>
            <a:ext cx="66967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Zahvaljujući objektivnim novinarima, slika Domovinskog rata koja je poslana u svijet se znatno razlikovala krajem 1991. od one kakva je bila početkom sukoba na području bivše Jugoslavije. Zadnjeg dana 1991.godine američki Washington Post objavljuje članak znanstvenika </a:t>
            </a:r>
            <a:r>
              <a:rPr lang="hr-HR" dirty="0" err="1"/>
              <a:t>Patricka</a:t>
            </a:r>
            <a:r>
              <a:rPr lang="hr-HR" dirty="0"/>
              <a:t> </a:t>
            </a:r>
            <a:r>
              <a:rPr lang="hr-HR" dirty="0" err="1"/>
              <a:t>Glyna</a:t>
            </a:r>
            <a:r>
              <a:rPr lang="hr-HR" dirty="0"/>
              <a:t> koji opisuje svoj put do Osijeka.</a:t>
            </a:r>
          </a:p>
          <a:p>
            <a:r>
              <a:rPr lang="hr-HR" dirty="0"/>
              <a:t> „Varljiva je predodžba koju Amerikanci gaje o sukobu Hrvata i Srba kao kakvom obračunu zaostalih plemena </a:t>
            </a:r>
            <a:r>
              <a:rPr lang="hr-HR" dirty="0" smtClean="0"/>
              <a:t>u </a:t>
            </a:r>
            <a:r>
              <a:rPr lang="hr-HR" b="1" dirty="0" smtClean="0"/>
              <a:t>mračnom </a:t>
            </a:r>
            <a:r>
              <a:rPr lang="hr-HR" b="1" dirty="0"/>
              <a:t>kutku Europe,</a:t>
            </a:r>
            <a:r>
              <a:rPr lang="hr-HR" dirty="0"/>
              <a:t> još opterećeni time da jedni druge unište. Ipak, Hrvatska je, i u toj mjeri u kojoj većina Amerikanaca to ne može ni zamisliti, jedno doista tolerantno, kultivirano europsko društvo. Zagreb mi se zapravo čini civiliziranijim od etnički podijeljenog Chicaga u kojem sam odrastao. Doista ono što ostavlja najjači dojam u Hrvatskoj je nedostatak ogorčenosti ratom. Ovdje nema desetine one žestine koja je, na primjer, obuzela Ameriku u vrijeme zaljevske epizode. Zapravo, moglo bi se reći da samo prevladava </a:t>
            </a:r>
            <a:r>
              <a:rPr lang="hr-HR" dirty="0" err="1"/>
              <a:t>tuga..</a:t>
            </a:r>
            <a:r>
              <a:rPr lang="hr-HR" dirty="0"/>
              <a:t>. „</a:t>
            </a:r>
          </a:p>
        </p:txBody>
      </p:sp>
    </p:spTree>
    <p:extLst>
      <p:ext uri="{BB962C8B-B14F-4D97-AF65-F5344CB8AC3E}">
        <p14:creationId xmlns:p14="http://schemas.microsoft.com/office/powerpoint/2010/main" xmlns="" val="7910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500" y="1895475"/>
            <a:ext cx="5715000" cy="42862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29263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701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Stoji </a:t>
            </a:r>
            <a:r>
              <a:rPr lang="hr-HR" dirty="0" smtClean="0"/>
              <a:t>grad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Pod </a:t>
            </a:r>
            <a:r>
              <a:rPr lang="hr-HR" dirty="0" smtClean="0"/>
              <a:t>kišom </a:t>
            </a:r>
            <a:r>
              <a:rPr lang="hr-HR" dirty="0"/>
              <a:t>č</a:t>
            </a:r>
            <a:r>
              <a:rPr lang="hr-HR" dirty="0" smtClean="0"/>
              <a:t>elika</a:t>
            </a:r>
            <a:r>
              <a:rPr lang="hr-HR" dirty="0"/>
              <a:t>, ognja </a:t>
            </a:r>
            <a:r>
              <a:rPr lang="hr-HR" dirty="0" smtClean="0"/>
              <a:t>i </a:t>
            </a:r>
            <a:r>
              <a:rPr lang="hr-HR" dirty="0"/>
              <a:t>smrti</a:t>
            </a:r>
            <a:br>
              <a:rPr lang="hr-HR" dirty="0"/>
            </a:br>
            <a:r>
              <a:rPr lang="hr-HR" dirty="0"/>
              <a:t>Jer paklena sila svoj zadnji ples vrti, stoji grad</a:t>
            </a:r>
            <a:br>
              <a:rPr lang="hr-HR" dirty="0"/>
            </a:br>
            <a:r>
              <a:rPr lang="hr-HR" dirty="0"/>
              <a:t>Stoji grad</a:t>
            </a:r>
            <a:br>
              <a:rPr lang="hr-HR" dirty="0"/>
            </a:br>
            <a:r>
              <a:rPr lang="hr-HR" dirty="0" smtClean="0"/>
              <a:t>Vječan </a:t>
            </a:r>
            <a:r>
              <a:rPr lang="hr-HR" dirty="0" err="1"/>
              <a:t>ko</a:t>
            </a:r>
            <a:r>
              <a:rPr lang="hr-HR" dirty="0"/>
              <a:t> narod ponosno stoji</a:t>
            </a:r>
            <a:br>
              <a:rPr lang="hr-HR" dirty="0"/>
            </a:br>
            <a:r>
              <a:rPr lang="hr-HR" dirty="0"/>
              <a:t>U </a:t>
            </a:r>
            <a:r>
              <a:rPr lang="hr-HR" dirty="0" err="1" smtClean="0"/>
              <a:t>posljedne</a:t>
            </a:r>
            <a:r>
              <a:rPr lang="hr-HR" dirty="0" smtClean="0"/>
              <a:t> </a:t>
            </a:r>
            <a:r>
              <a:rPr lang="hr-HR" dirty="0"/>
              <a:t>dane </a:t>
            </a:r>
            <a:r>
              <a:rPr lang="hr-HR" dirty="0" err="1" smtClean="0"/>
              <a:t>dušmanu</a:t>
            </a:r>
            <a:r>
              <a:rPr lang="hr-HR" dirty="0" smtClean="0"/>
              <a:t> </a:t>
            </a:r>
            <a:r>
              <a:rPr lang="hr-HR" dirty="0"/>
              <a:t>broji</a:t>
            </a:r>
            <a:br>
              <a:rPr lang="hr-HR" dirty="0"/>
            </a:br>
            <a:r>
              <a:rPr lang="hr-HR" dirty="0"/>
              <a:t>Vukovar, Vukovar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Iz </a:t>
            </a:r>
            <a:r>
              <a:rPr lang="hr-HR" dirty="0" err="1" smtClean="0"/>
              <a:t>majčnog</a:t>
            </a:r>
            <a:r>
              <a:rPr lang="hr-HR" dirty="0" smtClean="0"/>
              <a:t> </a:t>
            </a:r>
            <a:r>
              <a:rPr lang="hr-HR" dirty="0"/>
              <a:t>krika sloboda se </a:t>
            </a:r>
            <a:r>
              <a:rPr lang="hr-HR" dirty="0" smtClean="0"/>
              <a:t>rađa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I uskoro bijela zaplovit ce </a:t>
            </a:r>
            <a:r>
              <a:rPr lang="hr-HR" dirty="0" smtClean="0"/>
              <a:t>lađa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Do sunca</a:t>
            </a:r>
            <a:br>
              <a:rPr lang="hr-HR" dirty="0"/>
            </a:br>
            <a:r>
              <a:rPr lang="hr-HR" dirty="0"/>
              <a:t>Iz krvi i bola </a:t>
            </a:r>
            <a:r>
              <a:rPr lang="hr-HR" dirty="0" smtClean="0"/>
              <a:t>niknut će cvijeće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I nikada narod zaboravit </a:t>
            </a:r>
            <a:r>
              <a:rPr lang="hr-HR" dirty="0" smtClean="0"/>
              <a:t>neće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Vukovar</a:t>
            </a:r>
            <a:br>
              <a:rPr lang="hr-HR" dirty="0"/>
            </a:br>
            <a:r>
              <a:rPr lang="hr-HR" dirty="0"/>
              <a:t>Stoji grad</a:t>
            </a:r>
          </a:p>
          <a:p>
            <a:r>
              <a:rPr lang="hr-HR" b="1" dirty="0"/>
              <a:t>Hrvoje </a:t>
            </a:r>
            <a:r>
              <a:rPr lang="hr-HR" b="1" dirty="0" err="1"/>
              <a:t>Hegedušić</a:t>
            </a:r>
            <a:r>
              <a:rPr lang="hr-HR" b="1" dirty="0"/>
              <a:t> Vukovar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3357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hr-HR" dirty="0"/>
              <a:t>'Ima jedna cesta u ravnici,</a:t>
            </a:r>
            <a:br>
              <a:rPr lang="hr-HR" dirty="0"/>
            </a:br>
            <a:r>
              <a:rPr lang="hr-HR" dirty="0"/>
              <a:t>cesta koja vodi u krilo moga grada.</a:t>
            </a:r>
            <a:br>
              <a:rPr lang="hr-HR" dirty="0"/>
            </a:br>
            <a:r>
              <a:rPr lang="hr-HR" dirty="0"/>
              <a:t>O</a:t>
            </a:r>
            <a:r>
              <a:rPr lang="hr-HR" dirty="0" smtClean="0"/>
              <a:t>davno </a:t>
            </a:r>
            <a:r>
              <a:rPr lang="hr-HR" dirty="0"/>
              <a:t>njome nisam hodila</a:t>
            </a:r>
            <a:br>
              <a:rPr lang="hr-HR" dirty="0"/>
            </a:br>
            <a:r>
              <a:rPr lang="hr-HR" dirty="0"/>
              <a:t>ali znam da još postoji.</a:t>
            </a:r>
          </a:p>
          <a:p>
            <a:pPr fontAlgn="base"/>
            <a:r>
              <a:rPr lang="hr-HR" dirty="0"/>
              <a:t>Iako zarasla, znam</a:t>
            </a:r>
            <a:br>
              <a:rPr lang="hr-HR" dirty="0"/>
            </a:br>
            <a:r>
              <a:rPr lang="hr-HR" dirty="0"/>
              <a:t>da me svaki njen trn</a:t>
            </a:r>
            <a:br>
              <a:rPr lang="hr-HR" dirty="0"/>
            </a:br>
            <a:r>
              <a:rPr lang="hr-HR" dirty="0"/>
              <a:t>i korov zove i čeka.</a:t>
            </a:r>
          </a:p>
          <a:p>
            <a:pPr fontAlgn="base"/>
            <a:r>
              <a:rPr lang="hr-HR" dirty="0"/>
              <a:t>I danas</a:t>
            </a:r>
            <a:br>
              <a:rPr lang="hr-HR" dirty="0"/>
            </a:br>
            <a:r>
              <a:rPr lang="hr-HR" dirty="0"/>
              <a:t>kao nikada do sada.</a:t>
            </a:r>
            <a:br>
              <a:rPr lang="hr-HR" dirty="0"/>
            </a:br>
            <a:r>
              <a:rPr lang="hr-HR" dirty="0"/>
              <a:t>Znam,</a:t>
            </a:r>
            <a:br>
              <a:rPr lang="hr-HR" dirty="0"/>
            </a:br>
            <a:r>
              <a:rPr lang="hr-HR" dirty="0"/>
              <a:t>da ću tom cestom</a:t>
            </a:r>
            <a:br>
              <a:rPr lang="hr-HR" dirty="0"/>
            </a:br>
            <a:r>
              <a:rPr lang="hr-HR" dirty="0"/>
              <a:t>u svoj Vukovar !'</a:t>
            </a: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Pjesmu u spomen na Vukovar napisala je Barica </a:t>
            </a:r>
            <a:r>
              <a:rPr lang="hr-HR" dirty="0" err="1" smtClean="0"/>
              <a:t>Šljivarić</a:t>
            </a:r>
            <a:r>
              <a:rPr lang="hr-HR" dirty="0" smtClean="0"/>
              <a:t> iz Slavonskog Broda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300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175" y="1600200"/>
            <a:ext cx="728364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57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SVE JE POČELO 1991.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altLang="x-none" dirty="0"/>
              <a:t>Početkom svibnja 1991. u </a:t>
            </a:r>
            <a:r>
              <a:rPr lang="hr-HR" altLang="x-none" b="1" dirty="0"/>
              <a:t>Borovu Selu</a:t>
            </a:r>
            <a:r>
              <a:rPr lang="hr-HR" altLang="x-none" dirty="0"/>
              <a:t> pokraj Vukovara, u zasjedi je ubijeno 12 hrvatskih policajaca.</a:t>
            </a:r>
          </a:p>
          <a:p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 smtClean="0"/>
              <a:t>U kolovozu je počela bitka za Vukovar</a:t>
            </a:r>
          </a:p>
          <a:p>
            <a:r>
              <a:rPr lang="hr-HR" dirty="0" smtClean="0"/>
              <a:t>Bila je to 86 – dnevna agonija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1113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hr-HR" altLang="x-none" i="1" dirty="0"/>
              <a:t>O gdje je plod od vašeg slavnog sjemena,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altLang="x-none" i="1" dirty="0"/>
              <a:t>     i da li kojim rodom krvca vaša rodi!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altLang="x-none" i="1" dirty="0"/>
              <a:t>    Jer roblje još smo, </a:t>
            </a:r>
            <a:r>
              <a:rPr lang="hr-HR" altLang="x-none" i="1" dirty="0" err="1"/>
              <a:t>snijuć</a:t>
            </a:r>
            <a:r>
              <a:rPr lang="hr-HR" altLang="x-none" i="1" dirty="0"/>
              <a:t> samo o slobodi,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altLang="x-none" i="1" dirty="0"/>
              <a:t>    dok smrt je blizu gluha našeg plemena!</a:t>
            </a:r>
          </a:p>
          <a:p>
            <a:pPr>
              <a:lnSpc>
                <a:spcPct val="90000"/>
              </a:lnSpc>
              <a:buFontTx/>
              <a:buNone/>
            </a:pPr>
            <a:endParaRPr lang="hr-HR" altLang="x-none" i="1" dirty="0"/>
          </a:p>
          <a:p>
            <a:pPr>
              <a:lnSpc>
                <a:spcPct val="90000"/>
              </a:lnSpc>
              <a:buFontTx/>
              <a:buNone/>
            </a:pPr>
            <a:r>
              <a:rPr lang="hr-HR" altLang="x-none" i="1" dirty="0"/>
              <a:t>     A kukavan je Hrvat novog vremena,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altLang="x-none" i="1" dirty="0"/>
              <a:t>     te pušta da ga stranac k stalnoj smrti vodi.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altLang="x-none" i="1" dirty="0"/>
              <a:t>     Ne </a:t>
            </a:r>
            <a:r>
              <a:rPr lang="hr-HR" altLang="x-none" i="1" dirty="0" err="1"/>
              <a:t>opiruć</a:t>
            </a:r>
            <a:r>
              <a:rPr lang="hr-HR" altLang="x-none" i="1" dirty="0"/>
              <a:t> se klanju – krotko janje – hodi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altLang="x-none" i="1" dirty="0"/>
              <a:t>     i ne zna zbacit groznog ropstva bremena.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hr-HR" altLang="x-none" i="1" dirty="0"/>
              <a:t>Al vrcnuti će iskra iz vašeg kremena!</a:t>
            </a:r>
          </a:p>
          <a:p>
            <a:pPr>
              <a:buFontTx/>
              <a:buNone/>
            </a:pPr>
            <a:r>
              <a:rPr lang="hr-HR" altLang="x-none" i="1" dirty="0"/>
              <a:t>  Ja vjerujem, ja znam! Ta zar da </a:t>
            </a:r>
            <a:r>
              <a:rPr lang="hr-HR" altLang="x-none" i="1" dirty="0" err="1"/>
              <a:t>uzalúdu</a:t>
            </a:r>
            <a:endParaRPr lang="hr-HR" altLang="x-none" i="1" dirty="0"/>
          </a:p>
          <a:p>
            <a:pPr>
              <a:buFontTx/>
              <a:buNone/>
            </a:pPr>
            <a:r>
              <a:rPr lang="hr-HR" altLang="x-none" i="1" dirty="0"/>
              <a:t>  sve žrtve vam i mučeništva budu?</a:t>
            </a:r>
          </a:p>
          <a:p>
            <a:pPr>
              <a:buFontTx/>
              <a:buNone/>
            </a:pPr>
            <a:endParaRPr lang="hr-HR" altLang="x-none" i="1" dirty="0"/>
          </a:p>
          <a:p>
            <a:pPr>
              <a:buFontTx/>
              <a:buNone/>
            </a:pPr>
            <a:r>
              <a:rPr lang="hr-HR" altLang="x-none" i="1" dirty="0"/>
              <a:t>   Da, roditi će rod od slavnog sjemena!</a:t>
            </a:r>
          </a:p>
          <a:p>
            <a:pPr>
              <a:buFontTx/>
              <a:buNone/>
            </a:pPr>
            <a:r>
              <a:rPr lang="hr-HR" altLang="x-none" i="1" dirty="0"/>
              <a:t>   A ako neće, sam ću zazvat pakla vatre</a:t>
            </a:r>
          </a:p>
          <a:p>
            <a:pPr>
              <a:buFontTx/>
              <a:buNone/>
            </a:pPr>
            <a:r>
              <a:rPr lang="hr-HR" altLang="x-none" i="1" dirty="0"/>
              <a:t>   da spale sve, i grom da ropski narod satre!</a:t>
            </a:r>
            <a:endParaRPr lang="hr-HR" altLang="x-none" dirty="0"/>
          </a:p>
          <a:p>
            <a:r>
              <a:rPr lang="hr-HR" dirty="0" smtClean="0"/>
              <a:t>Tin Ujević Hrvatskim </a:t>
            </a:r>
            <a:r>
              <a:rPr lang="hr-HR" dirty="0" err="1" smtClean="0"/>
              <a:t>mčenicima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134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altLang="x-none" dirty="0"/>
              <a:t>Iako je grad napadalo oko 50 000 tisuća vojnika uz potporu više stotina oklopnih vozila, zračnu potporu te s tisućama topničkih cijevi, grad su njegovi malobrojni branitelji (oko 1800) uspjeli obraniti punih 86 dana. </a:t>
            </a:r>
          </a:p>
          <a:p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4563" y="3395090"/>
            <a:ext cx="3932237" cy="203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11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Srbijanske snage 18. studenog 1991. osvojile su grad</a:t>
            </a:r>
          </a:p>
          <a:p>
            <a:r>
              <a:rPr lang="hr-HR" dirty="0" smtClean="0"/>
              <a:t>Grad heroj je pao</a:t>
            </a:r>
          </a:p>
          <a:p>
            <a:r>
              <a:rPr lang="hr-HR" dirty="0" smtClean="0"/>
              <a:t>Stanovnici i branitelji odvedeni su u logore</a:t>
            </a:r>
          </a:p>
          <a:p>
            <a:r>
              <a:rPr lang="hr-HR" dirty="0" smtClean="0"/>
              <a:t>Kao i ranjenici iz vukovarske bolnice</a:t>
            </a:r>
          </a:p>
          <a:p>
            <a:r>
              <a:rPr lang="hr-HR" dirty="0" smtClean="0"/>
              <a:t>Za nikoga nije bilo milosti</a:t>
            </a:r>
            <a:endParaRPr lang="hr-H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91054"/>
            <a:ext cx="4038600" cy="248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87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ća">
  <a:themeElements>
    <a:clrScheme name="Jasnoća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ć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76</TotalTime>
  <Words>439</Words>
  <Application>Microsoft Office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Jasnoća</vt:lpstr>
      <vt:lpstr>DAN SJEĆANJA NA ŽRTVE VUKOVARA</vt:lpstr>
      <vt:lpstr>Slide 2</vt:lpstr>
      <vt:lpstr>Slide 3</vt:lpstr>
      <vt:lpstr>Slide 4</vt:lpstr>
      <vt:lpstr>Slide 5</vt:lpstr>
      <vt:lpstr>SVE JE POČELO 1991.</vt:lpstr>
      <vt:lpstr>Slide 7</vt:lpstr>
      <vt:lpstr>Slide 8</vt:lpstr>
      <vt:lpstr>Slide 9</vt:lpstr>
      <vt:lpstr>SINIŠA GLAVAŠEVIĆ</vt:lpstr>
      <vt:lpstr>BLAGO ZADRO</vt:lpstr>
      <vt:lpstr>Jean-Michel Nicolier</vt:lpstr>
      <vt:lpstr>STRANI MEDIJI O VUKOVARU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SJEĆANJA NA ŽRTVE VUKOVARA</dc:title>
  <dc:creator>Ivana</dc:creator>
  <cp:lastModifiedBy>Admin</cp:lastModifiedBy>
  <cp:revision>9</cp:revision>
  <dcterms:created xsi:type="dcterms:W3CDTF">2015-11-16T19:32:47Z</dcterms:created>
  <dcterms:modified xsi:type="dcterms:W3CDTF">2015-11-17T10:44:42Z</dcterms:modified>
</cp:coreProperties>
</file>